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2"/>
  </p:notesMasterIdLst>
  <p:sldIdLst>
    <p:sldId id="256" r:id="rId2"/>
    <p:sldId id="268" r:id="rId3"/>
    <p:sldId id="288" r:id="rId4"/>
    <p:sldId id="292" r:id="rId5"/>
    <p:sldId id="282" r:id="rId6"/>
    <p:sldId id="290" r:id="rId7"/>
    <p:sldId id="291" r:id="rId8"/>
    <p:sldId id="269" r:id="rId9"/>
    <p:sldId id="270" r:id="rId10"/>
    <p:sldId id="289" r:id="rId11"/>
    <p:sldId id="274" r:id="rId12"/>
    <p:sldId id="272" r:id="rId13"/>
    <p:sldId id="275" r:id="rId14"/>
    <p:sldId id="273" r:id="rId15"/>
    <p:sldId id="277" r:id="rId16"/>
    <p:sldId id="278" r:id="rId17"/>
    <p:sldId id="276" r:id="rId18"/>
    <p:sldId id="280" r:id="rId19"/>
    <p:sldId id="281" r:id="rId20"/>
    <p:sldId id="265" r:id="rId21"/>
  </p:sldIdLst>
  <p:sldSz cx="9144000" cy="5143500" type="screen16x9"/>
  <p:notesSz cx="6858000" cy="9144000"/>
  <p:embeddedFontLst>
    <p:embeddedFont>
      <p:font typeface="Raleway" panose="020B0604020202020204" charset="0"/>
      <p:regular r:id="rId23"/>
      <p:bold r:id="rId24"/>
      <p:italic r:id="rId25"/>
      <p:boldItalic r:id="rId26"/>
    </p:embeddedFont>
    <p:embeddedFont>
      <p:font typeface="Lato"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B94205-521E-4EAB-BDC7-6D7E506F9E63}">
  <a:tblStyle styleId="{CEB94205-521E-4EAB-BDC7-6D7E506F9E6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816"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8" Type="http://schemas.openxmlformats.org/officeDocument/2006/relationships/slide" Target="slides/slide7.xml"/></Relationships>
</file>

<file path=ppt/media/image1.jpg>
</file>

<file path=ppt/media/image10.jpeg>
</file>

<file path=ppt/media/image2.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66111083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9741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 dirty="0"/>
          </a:p>
        </p:txBody>
      </p:sp>
    </p:spTree>
    <p:extLst>
      <p:ext uri="{BB962C8B-B14F-4D97-AF65-F5344CB8AC3E}">
        <p14:creationId xmlns:p14="http://schemas.microsoft.com/office/powerpoint/2010/main" val="657591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1991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1913875" y="1584450"/>
            <a:ext cx="6365100" cy="9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Sociology  </a:t>
            </a:r>
            <a:r>
              <a:rPr lang="en-GB" sz="2000">
                <a:solidFill>
                  <a:srgbClr val="000000"/>
                </a:solidFill>
              </a:rPr>
              <a:t>Course Code (SS 2005)</a:t>
            </a:r>
            <a:endParaRPr sz="1400"/>
          </a:p>
        </p:txBody>
      </p:sp>
      <p:sp>
        <p:nvSpPr>
          <p:cNvPr id="177" name="Google Shape;177;p18"/>
          <p:cNvSpPr txBox="1">
            <a:spLocks noGrp="1"/>
          </p:cNvSpPr>
          <p:nvPr>
            <p:ph type="subTitle" idx="1"/>
          </p:nvPr>
        </p:nvSpPr>
        <p:spPr>
          <a:xfrm>
            <a:off x="1957888" y="2571747"/>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Muhammad Zeeshan</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2773" y="578911"/>
            <a:ext cx="8208334" cy="561521"/>
          </a:xfrm>
        </p:spPr>
        <p:txBody>
          <a:bodyPr/>
          <a:lstStyle/>
          <a:p>
            <a:pPr algn="ctr"/>
            <a:r>
              <a:rPr lang="en-US" dirty="0" smtClean="0"/>
              <a:t>1. SIGMUND FREUD’S: </a:t>
            </a:r>
            <a:r>
              <a:rPr lang="en-US" dirty="0" smtClean="0"/>
              <a:t>MODEL OF PERSONALITY</a:t>
            </a:r>
            <a:endParaRPr lang="" dirty="0"/>
          </a:p>
        </p:txBody>
      </p:sp>
      <p:pic>
        <p:nvPicPr>
          <p:cNvPr id="3" name="Picture 2"/>
          <p:cNvPicPr>
            <a:picLocks noChangeAspect="1"/>
          </p:cNvPicPr>
          <p:nvPr/>
        </p:nvPicPr>
        <p:blipFill>
          <a:blip r:embed="rId2"/>
          <a:stretch>
            <a:fillRect/>
          </a:stretch>
        </p:blipFill>
        <p:spPr>
          <a:xfrm>
            <a:off x="729996" y="1777428"/>
            <a:ext cx="7684535" cy="2311687"/>
          </a:xfrm>
          <a:prstGeom prst="rect">
            <a:avLst/>
          </a:prstGeom>
        </p:spPr>
      </p:pic>
    </p:spTree>
    <p:extLst>
      <p:ext uri="{BB962C8B-B14F-4D97-AF65-F5344CB8AC3E}">
        <p14:creationId xmlns:p14="http://schemas.microsoft.com/office/powerpoint/2010/main" val="751542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620007"/>
            <a:ext cx="7612616" cy="482886"/>
          </a:xfrm>
        </p:spPr>
        <p:txBody>
          <a:bodyPr/>
          <a:lstStyle/>
          <a:p>
            <a:pPr algn="ctr"/>
            <a:r>
              <a:rPr lang="en-US" dirty="0" smtClean="0"/>
              <a:t>2. JEAN PIAGET’S: </a:t>
            </a:r>
            <a:r>
              <a:rPr lang="en-US" dirty="0" smtClean="0"/>
              <a:t>STAGES OF DEVELOPMENT</a:t>
            </a:r>
            <a:endParaRPr lang="" dirty="0"/>
          </a:p>
        </p:txBody>
      </p:sp>
      <p:pic>
        <p:nvPicPr>
          <p:cNvPr id="5" name="Picture 4"/>
          <p:cNvPicPr>
            <a:picLocks noChangeAspect="1"/>
          </p:cNvPicPr>
          <p:nvPr/>
        </p:nvPicPr>
        <p:blipFill>
          <a:blip r:embed="rId2"/>
          <a:stretch>
            <a:fillRect/>
          </a:stretch>
        </p:blipFill>
        <p:spPr>
          <a:xfrm>
            <a:off x="142875" y="1726058"/>
            <a:ext cx="8858250" cy="2280863"/>
          </a:xfrm>
          <a:prstGeom prst="rect">
            <a:avLst/>
          </a:prstGeom>
        </p:spPr>
      </p:pic>
    </p:spTree>
    <p:extLst>
      <p:ext uri="{BB962C8B-B14F-4D97-AF65-F5344CB8AC3E}">
        <p14:creationId xmlns:p14="http://schemas.microsoft.com/office/powerpoint/2010/main" val="3668624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128" y="609733"/>
            <a:ext cx="8578921" cy="510150"/>
          </a:xfrm>
        </p:spPr>
        <p:txBody>
          <a:bodyPr/>
          <a:lstStyle/>
          <a:p>
            <a:pPr algn="ctr"/>
            <a:r>
              <a:rPr lang="en-US" dirty="0" smtClean="0"/>
              <a:t>3. Kohlberg’s: </a:t>
            </a:r>
            <a:r>
              <a:rPr lang="en-US" dirty="0"/>
              <a:t>Theory of Moral Development</a:t>
            </a:r>
            <a:endParaRPr lang="" dirty="0"/>
          </a:p>
        </p:txBody>
      </p:sp>
      <p:sp>
        <p:nvSpPr>
          <p:cNvPr id="3" name="Text Placeholder 2"/>
          <p:cNvSpPr>
            <a:spLocks noGrp="1"/>
          </p:cNvSpPr>
          <p:nvPr>
            <p:ph type="body" idx="1"/>
          </p:nvPr>
        </p:nvSpPr>
        <p:spPr>
          <a:xfrm>
            <a:off x="616450" y="1390649"/>
            <a:ext cx="7715892" cy="3643689"/>
          </a:xfrm>
        </p:spPr>
        <p:txBody>
          <a:bodyPr/>
          <a:lstStyle/>
          <a:p>
            <a:pPr marL="146050" indent="0">
              <a:buNone/>
            </a:pPr>
            <a:r>
              <a:rPr lang="en-US" sz="1500" dirty="0">
                <a:solidFill>
                  <a:schemeClr val="bg2"/>
                </a:solidFill>
              </a:rPr>
              <a:t>Kohlberg’s levels of moral development are as follows: </a:t>
            </a:r>
            <a:endParaRPr lang="en-US" sz="1500" dirty="0" smtClean="0">
              <a:solidFill>
                <a:schemeClr val="bg2"/>
              </a:solidFill>
            </a:endParaRPr>
          </a:p>
          <a:p>
            <a:pPr marL="146050" indent="0">
              <a:buNone/>
            </a:pPr>
            <a:endParaRPr lang="en-US" sz="1500" dirty="0" smtClean="0">
              <a:solidFill>
                <a:schemeClr val="bg2"/>
              </a:solidFill>
            </a:endParaRPr>
          </a:p>
          <a:p>
            <a:pPr marL="488950" indent="-342900">
              <a:buFont typeface="+mj-lt"/>
              <a:buAutoNum type="arabicPeriod"/>
            </a:pPr>
            <a:r>
              <a:rPr lang="en-US" sz="1500" b="1" u="sng" dirty="0" smtClean="0">
                <a:solidFill>
                  <a:schemeClr val="bg2"/>
                </a:solidFill>
              </a:rPr>
              <a:t>Pre-conventional </a:t>
            </a:r>
            <a:r>
              <a:rPr lang="en-US" sz="1500" b="1" u="sng" dirty="0">
                <a:solidFill>
                  <a:schemeClr val="bg2"/>
                </a:solidFill>
              </a:rPr>
              <a:t>level</a:t>
            </a:r>
            <a:r>
              <a:rPr lang="en-US" sz="1500" dirty="0" smtClean="0">
                <a:solidFill>
                  <a:schemeClr val="bg2"/>
                </a:solidFill>
              </a:rPr>
              <a:t>:- </a:t>
            </a:r>
            <a:r>
              <a:rPr lang="en-US" sz="1500" dirty="0">
                <a:solidFill>
                  <a:schemeClr val="bg2"/>
                </a:solidFill>
              </a:rPr>
              <a:t>children accept the authority (and moral code) of others. If an action leads to punishment, it must be bad. If it leads to a reward, it must be good. </a:t>
            </a:r>
            <a:endParaRPr lang="en-US" sz="1500" dirty="0" smtClean="0">
              <a:solidFill>
                <a:schemeClr val="bg2"/>
              </a:solidFill>
            </a:endParaRPr>
          </a:p>
          <a:p>
            <a:pPr marL="488950" indent="-342900">
              <a:buFont typeface="+mj-lt"/>
              <a:buAutoNum type="arabicPeriod"/>
            </a:pPr>
            <a:endParaRPr lang="en-US" sz="1500" b="1" u="sng" dirty="0">
              <a:solidFill>
                <a:schemeClr val="bg2"/>
              </a:solidFill>
            </a:endParaRPr>
          </a:p>
          <a:p>
            <a:pPr marL="488950" indent="-342900">
              <a:buFont typeface="+mj-lt"/>
              <a:buAutoNum type="arabicPeriod"/>
            </a:pPr>
            <a:r>
              <a:rPr lang="en-US" sz="1500" b="1" u="sng" dirty="0" smtClean="0">
                <a:solidFill>
                  <a:schemeClr val="bg2"/>
                </a:solidFill>
              </a:rPr>
              <a:t>Conventional </a:t>
            </a:r>
            <a:r>
              <a:rPr lang="en-US" sz="1500" b="1" u="sng" dirty="0">
                <a:solidFill>
                  <a:schemeClr val="bg2"/>
                </a:solidFill>
              </a:rPr>
              <a:t>level</a:t>
            </a:r>
            <a:r>
              <a:rPr lang="en-US" sz="1500" dirty="0" smtClean="0">
                <a:solidFill>
                  <a:schemeClr val="bg2"/>
                </a:solidFill>
              </a:rPr>
              <a:t>:- </a:t>
            </a:r>
            <a:r>
              <a:rPr lang="en-US" sz="1500" dirty="0">
                <a:solidFill>
                  <a:schemeClr val="bg2"/>
                </a:solidFill>
              </a:rPr>
              <a:t>children believe that social rules and the expectations of others determine what is acceptable or unacceptable behavior. A social system that stresses the responsibilities of relationships and social order is seen as desirable and must, therefore, influence our views of right and wrong. </a:t>
            </a:r>
            <a:endParaRPr lang="en-US" sz="1500" dirty="0" smtClean="0">
              <a:solidFill>
                <a:schemeClr val="bg2"/>
              </a:solidFill>
            </a:endParaRPr>
          </a:p>
          <a:p>
            <a:pPr marL="488950" indent="-342900">
              <a:buFont typeface="+mj-lt"/>
              <a:buAutoNum type="arabicPeriod"/>
            </a:pPr>
            <a:endParaRPr lang="en-US" sz="1500" dirty="0" smtClean="0">
              <a:solidFill>
                <a:schemeClr val="bg2"/>
              </a:solidFill>
            </a:endParaRPr>
          </a:p>
          <a:p>
            <a:pPr marL="488950" indent="-342900">
              <a:buFont typeface="+mj-lt"/>
              <a:buAutoNum type="arabicPeriod"/>
            </a:pPr>
            <a:r>
              <a:rPr lang="en-US" sz="1500" b="1" u="sng" dirty="0" smtClean="0">
                <a:solidFill>
                  <a:schemeClr val="bg2"/>
                </a:solidFill>
              </a:rPr>
              <a:t>Post-conventional </a:t>
            </a:r>
            <a:r>
              <a:rPr lang="en-US" sz="1500" b="1" u="sng" dirty="0">
                <a:solidFill>
                  <a:schemeClr val="bg2"/>
                </a:solidFill>
              </a:rPr>
              <a:t>level</a:t>
            </a:r>
            <a:r>
              <a:rPr lang="en-US" sz="1500" dirty="0" smtClean="0">
                <a:solidFill>
                  <a:schemeClr val="bg2"/>
                </a:solidFill>
              </a:rPr>
              <a:t>:- </a:t>
            </a:r>
            <a:r>
              <a:rPr lang="en-US" sz="1500" dirty="0">
                <a:solidFill>
                  <a:schemeClr val="bg2"/>
                </a:solidFill>
              </a:rPr>
              <a:t>here what is right is based on an individual’s understanding of universal ethical principles. What is considered morally acceptable in any given situation is determined by what is the response most in keeping with these principles.</a:t>
            </a:r>
            <a:endParaRPr lang="en-US" sz="1500" b="1" dirty="0">
              <a:solidFill>
                <a:schemeClr val="bg2"/>
              </a:solidFill>
            </a:endParaRPr>
          </a:p>
        </p:txBody>
      </p:sp>
    </p:spTree>
    <p:extLst>
      <p:ext uri="{BB962C8B-B14F-4D97-AF65-F5344CB8AC3E}">
        <p14:creationId xmlns:p14="http://schemas.microsoft.com/office/powerpoint/2010/main" val="2491203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6225" y="578912"/>
            <a:ext cx="8496300" cy="510150"/>
          </a:xfrm>
        </p:spPr>
        <p:txBody>
          <a:bodyPr/>
          <a:lstStyle/>
          <a:p>
            <a:pPr algn="ctr"/>
            <a:r>
              <a:rPr lang="en-US" sz="2200" dirty="0" smtClean="0"/>
              <a:t>4. Carol Gilligan’s: </a:t>
            </a:r>
            <a:r>
              <a:rPr lang="en-US" sz="2200" dirty="0"/>
              <a:t>Theory of Gender and Moral Development</a:t>
            </a:r>
            <a:endParaRPr lang="" sz="2200" dirty="0"/>
          </a:p>
        </p:txBody>
      </p:sp>
      <p:sp>
        <p:nvSpPr>
          <p:cNvPr id="3" name="Text Placeholder 2"/>
          <p:cNvSpPr>
            <a:spLocks noGrp="1"/>
          </p:cNvSpPr>
          <p:nvPr>
            <p:ph type="body" idx="1"/>
          </p:nvPr>
        </p:nvSpPr>
        <p:spPr>
          <a:xfrm>
            <a:off x="276225" y="1304283"/>
            <a:ext cx="8496300" cy="3839217"/>
          </a:xfrm>
        </p:spPr>
        <p:txBody>
          <a:bodyPr/>
          <a:lstStyle/>
          <a:p>
            <a:pPr>
              <a:buFont typeface="Arial" panose="020B0604020202020204" pitchFamily="34" charset="0"/>
              <a:buChar char="•"/>
            </a:pPr>
            <a:r>
              <a:rPr lang="en-US" sz="1500" dirty="0" smtClean="0">
                <a:solidFill>
                  <a:schemeClr val="bg2"/>
                </a:solidFill>
              </a:rPr>
              <a:t>Carol </a:t>
            </a:r>
            <a:r>
              <a:rPr lang="en-US" sz="1500" dirty="0">
                <a:solidFill>
                  <a:schemeClr val="bg2"/>
                </a:solidFill>
              </a:rPr>
              <a:t>Gilligan, whose approach is highlighted in the Thinking About Diversity box, compared the moral development of girls and boys and concluded that the two sexes use different standards of rightness. </a:t>
            </a:r>
            <a:endParaRPr lang="en-US" sz="1500" dirty="0" smtClean="0">
              <a:solidFill>
                <a:schemeClr val="bg2"/>
              </a:solidFill>
            </a:endParaRPr>
          </a:p>
          <a:p>
            <a:pPr>
              <a:buFont typeface="Arial" panose="020B0604020202020204" pitchFamily="34" charset="0"/>
              <a:buChar char="•"/>
            </a:pPr>
            <a:r>
              <a:rPr lang="en-US" sz="1500" b="1" u="sng" dirty="0" smtClean="0">
                <a:solidFill>
                  <a:schemeClr val="bg2"/>
                </a:solidFill>
              </a:rPr>
              <a:t>Boys</a:t>
            </a:r>
            <a:r>
              <a:rPr lang="en-US" sz="1500" dirty="0">
                <a:solidFill>
                  <a:schemeClr val="bg2"/>
                </a:solidFill>
              </a:rPr>
              <a:t>, Gilligan (1982, 1990) claims, have a </a:t>
            </a:r>
            <a:r>
              <a:rPr lang="en-US" sz="1500" b="1" i="1" dirty="0">
                <a:solidFill>
                  <a:schemeClr val="bg2"/>
                </a:solidFill>
              </a:rPr>
              <a:t>justice perspective</a:t>
            </a:r>
            <a:r>
              <a:rPr lang="en-US" sz="1500" dirty="0">
                <a:solidFill>
                  <a:schemeClr val="bg2"/>
                </a:solidFill>
              </a:rPr>
              <a:t>, relying on formal rules to define right and wrong. </a:t>
            </a:r>
            <a:endParaRPr lang="en-US" sz="1500" dirty="0" smtClean="0">
              <a:solidFill>
                <a:schemeClr val="bg2"/>
              </a:solidFill>
            </a:endParaRPr>
          </a:p>
          <a:p>
            <a:pPr>
              <a:buFont typeface="Arial" panose="020B0604020202020204" pitchFamily="34" charset="0"/>
              <a:buChar char="•"/>
            </a:pPr>
            <a:r>
              <a:rPr lang="en-US" sz="1500" b="1" u="sng" dirty="0" smtClean="0">
                <a:solidFill>
                  <a:schemeClr val="bg2"/>
                </a:solidFill>
              </a:rPr>
              <a:t>Girls</a:t>
            </a:r>
            <a:r>
              <a:rPr lang="en-US" sz="1500" dirty="0">
                <a:solidFill>
                  <a:schemeClr val="bg2"/>
                </a:solidFill>
              </a:rPr>
              <a:t>, by contrast, have a </a:t>
            </a:r>
            <a:r>
              <a:rPr lang="en-US" sz="1500" b="1" i="1" dirty="0">
                <a:solidFill>
                  <a:schemeClr val="bg2"/>
                </a:solidFill>
              </a:rPr>
              <a:t>care and responsibility perspective</a:t>
            </a:r>
            <a:r>
              <a:rPr lang="en-US" sz="1500" dirty="0">
                <a:solidFill>
                  <a:schemeClr val="bg2"/>
                </a:solidFill>
              </a:rPr>
              <a:t>, judging a situation with an eye toward </a:t>
            </a:r>
            <a:r>
              <a:rPr lang="en-US" sz="1500" dirty="0" smtClean="0">
                <a:solidFill>
                  <a:schemeClr val="bg2"/>
                </a:solidFill>
              </a:rPr>
              <a:t>personal </a:t>
            </a:r>
            <a:r>
              <a:rPr lang="en-US" sz="1500" dirty="0">
                <a:solidFill>
                  <a:schemeClr val="bg2"/>
                </a:solidFill>
              </a:rPr>
              <a:t>relationships and loyalties. </a:t>
            </a:r>
            <a:endParaRPr lang="en-US" sz="1500" dirty="0" smtClean="0">
              <a:solidFill>
                <a:schemeClr val="bg2"/>
              </a:solidFill>
            </a:endParaRPr>
          </a:p>
          <a:p>
            <a:pPr>
              <a:buFont typeface="Arial" panose="020B0604020202020204" pitchFamily="34" charset="0"/>
              <a:buChar char="•"/>
            </a:pPr>
            <a:r>
              <a:rPr lang="en-US" sz="1500" dirty="0" smtClean="0">
                <a:solidFill>
                  <a:schemeClr val="bg2"/>
                </a:solidFill>
              </a:rPr>
              <a:t>For </a:t>
            </a:r>
            <a:r>
              <a:rPr lang="en-US" sz="1500" dirty="0">
                <a:solidFill>
                  <a:schemeClr val="bg2"/>
                </a:solidFill>
              </a:rPr>
              <a:t>example, as boys see it, stealing is wrong because it breaks the law. </a:t>
            </a:r>
            <a:endParaRPr lang="en-US" sz="1500" dirty="0" smtClean="0">
              <a:solidFill>
                <a:schemeClr val="bg2"/>
              </a:solidFill>
            </a:endParaRPr>
          </a:p>
          <a:p>
            <a:pPr>
              <a:buFont typeface="Arial" panose="020B0604020202020204" pitchFamily="34" charset="0"/>
              <a:buChar char="•"/>
            </a:pPr>
            <a:r>
              <a:rPr lang="en-US" sz="1500" dirty="0" smtClean="0">
                <a:solidFill>
                  <a:schemeClr val="bg2"/>
                </a:solidFill>
              </a:rPr>
              <a:t>Girls </a:t>
            </a:r>
            <a:r>
              <a:rPr lang="en-US" sz="1500" dirty="0">
                <a:solidFill>
                  <a:schemeClr val="bg2"/>
                </a:solidFill>
              </a:rPr>
              <a:t>are more likely to wonder why </a:t>
            </a:r>
            <a:r>
              <a:rPr lang="en-US" sz="1500" dirty="0" smtClean="0">
                <a:solidFill>
                  <a:schemeClr val="bg2"/>
                </a:solidFill>
              </a:rPr>
              <a:t>someone </a:t>
            </a:r>
            <a:r>
              <a:rPr lang="en-US" sz="1500" dirty="0">
                <a:solidFill>
                  <a:schemeClr val="bg2"/>
                </a:solidFill>
              </a:rPr>
              <a:t>would steal and to be </a:t>
            </a:r>
            <a:r>
              <a:rPr lang="en-US" sz="1500" dirty="0" smtClean="0">
                <a:solidFill>
                  <a:schemeClr val="bg2"/>
                </a:solidFill>
              </a:rPr>
              <a:t>sympathetic </a:t>
            </a:r>
            <a:r>
              <a:rPr lang="en-US" sz="1500" dirty="0">
                <a:solidFill>
                  <a:schemeClr val="bg2"/>
                </a:solidFill>
              </a:rPr>
              <a:t>toward a person who steals, say, to feed her family. </a:t>
            </a:r>
            <a:endParaRPr lang="en-US" sz="1500" dirty="0" smtClean="0">
              <a:solidFill>
                <a:schemeClr val="bg2"/>
              </a:solidFill>
            </a:endParaRPr>
          </a:p>
          <a:p>
            <a:pPr>
              <a:buFont typeface="Arial" panose="020B0604020202020204" pitchFamily="34" charset="0"/>
              <a:buChar char="•"/>
            </a:pPr>
            <a:r>
              <a:rPr lang="en-US" sz="1500" b="1" i="1" dirty="0" smtClean="0">
                <a:solidFill>
                  <a:schemeClr val="bg2"/>
                </a:solidFill>
              </a:rPr>
              <a:t>Kohlberg </a:t>
            </a:r>
            <a:r>
              <a:rPr lang="en-US" sz="1500" b="1" i="1" dirty="0">
                <a:solidFill>
                  <a:schemeClr val="bg2"/>
                </a:solidFill>
              </a:rPr>
              <a:t>treats rule-based male </a:t>
            </a:r>
            <a:r>
              <a:rPr lang="en-US" sz="1500" b="1" i="1" dirty="0" smtClean="0">
                <a:solidFill>
                  <a:schemeClr val="bg2"/>
                </a:solidFill>
              </a:rPr>
              <a:t>reasoning </a:t>
            </a:r>
            <a:r>
              <a:rPr lang="en-US" sz="1500" b="1" i="1" dirty="0">
                <a:solidFill>
                  <a:schemeClr val="bg2"/>
                </a:solidFill>
              </a:rPr>
              <a:t>as superior to the person-based female approach. Gilligan notes that impersonal rules dominate men’s lives in the workplace, but personal relationships are more relevant to women’s lives as mothers and caregivers. </a:t>
            </a:r>
            <a:endParaRPr lang="en-US" sz="1500" b="1" i="1" dirty="0">
              <a:solidFill>
                <a:schemeClr val="bg2"/>
              </a:solidFill>
            </a:endParaRPr>
          </a:p>
        </p:txBody>
      </p:sp>
    </p:spTree>
    <p:extLst>
      <p:ext uri="{BB962C8B-B14F-4D97-AF65-F5344CB8AC3E}">
        <p14:creationId xmlns:p14="http://schemas.microsoft.com/office/powerpoint/2010/main" val="6576897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99459"/>
            <a:ext cx="7602342" cy="489602"/>
          </a:xfrm>
        </p:spPr>
        <p:txBody>
          <a:bodyPr/>
          <a:lstStyle/>
          <a:p>
            <a:r>
              <a:rPr lang="en-US" sz="2200" dirty="0" smtClean="0"/>
              <a:t>5. George </a:t>
            </a:r>
            <a:r>
              <a:rPr lang="en-US" sz="2200" dirty="0"/>
              <a:t>Herbert </a:t>
            </a:r>
            <a:r>
              <a:rPr lang="en-US" sz="2200" dirty="0" smtClean="0"/>
              <a:t>Mead’s: </a:t>
            </a:r>
            <a:r>
              <a:rPr lang="en-US" sz="2200" dirty="0"/>
              <a:t>Theory of the Social Self</a:t>
            </a:r>
            <a:endParaRPr lang="" sz="2200" dirty="0"/>
          </a:p>
        </p:txBody>
      </p:sp>
      <p:sp>
        <p:nvSpPr>
          <p:cNvPr id="3" name="Text Placeholder 2"/>
          <p:cNvSpPr>
            <a:spLocks noGrp="1"/>
          </p:cNvSpPr>
          <p:nvPr>
            <p:ph type="body" idx="1"/>
          </p:nvPr>
        </p:nvSpPr>
        <p:spPr>
          <a:xfrm>
            <a:off x="597560" y="1209675"/>
            <a:ext cx="7849671" cy="3800474"/>
          </a:xfrm>
        </p:spPr>
        <p:txBody>
          <a:bodyPr/>
          <a:lstStyle/>
          <a:p>
            <a:pPr marL="146050" indent="0">
              <a:buNone/>
            </a:pPr>
            <a:r>
              <a:rPr lang="en-US" sz="1200" dirty="0" smtClean="0">
                <a:solidFill>
                  <a:schemeClr val="bg2"/>
                </a:solidFill>
              </a:rPr>
              <a:t>George </a:t>
            </a:r>
            <a:r>
              <a:rPr lang="en-US" sz="1200" dirty="0">
                <a:solidFill>
                  <a:schemeClr val="bg2"/>
                </a:solidFill>
              </a:rPr>
              <a:t>Herbert Mead (1863–1931) developed the theory of </a:t>
            </a:r>
            <a:r>
              <a:rPr lang="en-US" sz="1200" i="1" dirty="0">
                <a:solidFill>
                  <a:schemeClr val="bg2"/>
                </a:solidFill>
              </a:rPr>
              <a:t>social behaviorism </a:t>
            </a:r>
            <a:r>
              <a:rPr lang="en-US" sz="1200" dirty="0">
                <a:solidFill>
                  <a:schemeClr val="bg2"/>
                </a:solidFill>
              </a:rPr>
              <a:t>to explain how social experience develops an individual’s personality (1962, orig. 1934). </a:t>
            </a:r>
            <a:endParaRPr lang="en-US" sz="1200" dirty="0" smtClean="0">
              <a:solidFill>
                <a:schemeClr val="bg2"/>
              </a:solidFill>
            </a:endParaRPr>
          </a:p>
          <a:p>
            <a:pPr marL="146050" indent="0">
              <a:buNone/>
            </a:pPr>
            <a:r>
              <a:rPr lang="en-US" sz="1200" b="1" u="sng" dirty="0" smtClean="0">
                <a:solidFill>
                  <a:schemeClr val="bg2"/>
                </a:solidFill>
              </a:rPr>
              <a:t>The Self: </a:t>
            </a:r>
            <a:r>
              <a:rPr lang="en-US" sz="1200" dirty="0">
                <a:solidFill>
                  <a:schemeClr val="bg2"/>
                </a:solidFill>
              </a:rPr>
              <a:t>Mead’s central concept is the self, the part of an individual’s </a:t>
            </a:r>
            <a:r>
              <a:rPr lang="en-US" sz="1200" dirty="0" smtClean="0">
                <a:solidFill>
                  <a:schemeClr val="bg2"/>
                </a:solidFill>
              </a:rPr>
              <a:t>personality </a:t>
            </a:r>
            <a:r>
              <a:rPr lang="en-US" sz="1200" dirty="0">
                <a:solidFill>
                  <a:schemeClr val="bg2"/>
                </a:solidFill>
              </a:rPr>
              <a:t>composed of self-awareness and self-image. Mead’s genius was in seeing the self as the product of social experience. </a:t>
            </a:r>
            <a:endParaRPr lang="en-US" sz="1200" dirty="0" smtClean="0">
              <a:solidFill>
                <a:schemeClr val="bg2"/>
              </a:solidFill>
            </a:endParaRPr>
          </a:p>
          <a:p>
            <a:pPr marL="374650" indent="-228600">
              <a:buFont typeface="+mj-lt"/>
              <a:buAutoNum type="arabicPeriod"/>
            </a:pPr>
            <a:r>
              <a:rPr lang="en-US" sz="1200" b="1" i="1" dirty="0" smtClean="0">
                <a:solidFill>
                  <a:schemeClr val="bg2"/>
                </a:solidFill>
              </a:rPr>
              <a:t>First</a:t>
            </a:r>
            <a:r>
              <a:rPr lang="en-US" sz="1200" b="1" i="1" dirty="0">
                <a:solidFill>
                  <a:schemeClr val="bg2"/>
                </a:solidFill>
              </a:rPr>
              <a:t>, </a:t>
            </a:r>
            <a:r>
              <a:rPr lang="en-US" sz="1200" b="1" i="1" dirty="0" smtClean="0">
                <a:solidFill>
                  <a:schemeClr val="bg2"/>
                </a:solidFill>
              </a:rPr>
              <a:t>the </a:t>
            </a:r>
            <a:r>
              <a:rPr lang="en-US" sz="1200" b="1" i="1" dirty="0">
                <a:solidFill>
                  <a:schemeClr val="bg2"/>
                </a:solidFill>
              </a:rPr>
              <a:t>self is not there at birth; it develops</a:t>
            </a:r>
            <a:r>
              <a:rPr lang="en-US" sz="1200" i="1" dirty="0">
                <a:solidFill>
                  <a:schemeClr val="bg2"/>
                </a:solidFill>
              </a:rPr>
              <a:t>. </a:t>
            </a:r>
            <a:r>
              <a:rPr lang="en-US" sz="1200" dirty="0" smtClean="0">
                <a:solidFill>
                  <a:schemeClr val="bg2"/>
                </a:solidFill>
              </a:rPr>
              <a:t>Mead </a:t>
            </a:r>
            <a:r>
              <a:rPr lang="en-US" sz="1200" dirty="0">
                <a:solidFill>
                  <a:schemeClr val="bg2"/>
                </a:solidFill>
              </a:rPr>
              <a:t>rejected the idea that personality is guided by biological drives (as Freud asserted) or biological maturation (as Piaget claimed). </a:t>
            </a:r>
            <a:endParaRPr lang="en-US" sz="1200" dirty="0" smtClean="0">
              <a:solidFill>
                <a:schemeClr val="bg2"/>
              </a:solidFill>
            </a:endParaRPr>
          </a:p>
          <a:p>
            <a:pPr marL="374650" indent="-228600">
              <a:buFont typeface="+mj-lt"/>
              <a:buAutoNum type="arabicPeriod"/>
            </a:pPr>
            <a:r>
              <a:rPr lang="en-US" sz="1200" b="1" i="1" dirty="0" smtClean="0">
                <a:solidFill>
                  <a:schemeClr val="bg2"/>
                </a:solidFill>
              </a:rPr>
              <a:t>Second</a:t>
            </a:r>
            <a:r>
              <a:rPr lang="en-US" sz="1200" b="1" i="1" dirty="0">
                <a:solidFill>
                  <a:schemeClr val="bg2"/>
                </a:solidFill>
              </a:rPr>
              <a:t>, the self develops only with social experience, as the </a:t>
            </a:r>
            <a:r>
              <a:rPr lang="en-US" sz="1200" b="1" i="1" dirty="0" smtClean="0">
                <a:solidFill>
                  <a:schemeClr val="bg2"/>
                </a:solidFill>
              </a:rPr>
              <a:t>individual </a:t>
            </a:r>
            <a:r>
              <a:rPr lang="en-US" sz="1200" b="1" i="1" dirty="0">
                <a:solidFill>
                  <a:schemeClr val="bg2"/>
                </a:solidFill>
              </a:rPr>
              <a:t>interacts with others</a:t>
            </a:r>
            <a:r>
              <a:rPr lang="en-US" sz="1200" dirty="0">
                <a:solidFill>
                  <a:schemeClr val="bg2"/>
                </a:solidFill>
              </a:rPr>
              <a:t>. Without interaction, as we see from cases of isolated children, the body grows, but no self emerges. </a:t>
            </a:r>
            <a:endParaRPr lang="en-US" sz="1200" dirty="0" smtClean="0">
              <a:solidFill>
                <a:schemeClr val="bg2"/>
              </a:solidFill>
            </a:endParaRPr>
          </a:p>
          <a:p>
            <a:pPr marL="374650" indent="-228600">
              <a:buFont typeface="+mj-lt"/>
              <a:buAutoNum type="arabicPeriod"/>
            </a:pPr>
            <a:r>
              <a:rPr lang="en-US" sz="1200" b="1" i="1" dirty="0" smtClean="0">
                <a:solidFill>
                  <a:schemeClr val="bg2"/>
                </a:solidFill>
              </a:rPr>
              <a:t>Third, </a:t>
            </a:r>
            <a:r>
              <a:rPr lang="en-US" sz="1200" b="1" i="1" dirty="0">
                <a:solidFill>
                  <a:schemeClr val="bg2"/>
                </a:solidFill>
              </a:rPr>
              <a:t>social experience is the exchange of </a:t>
            </a:r>
            <a:r>
              <a:rPr lang="en-US" sz="1200" b="1" i="1" dirty="0" smtClean="0">
                <a:solidFill>
                  <a:schemeClr val="bg2"/>
                </a:solidFill>
              </a:rPr>
              <a:t>symbols</a:t>
            </a:r>
            <a:r>
              <a:rPr lang="en-US" sz="1200" i="1" dirty="0">
                <a:solidFill>
                  <a:schemeClr val="bg2"/>
                </a:solidFill>
              </a:rPr>
              <a:t>.</a:t>
            </a:r>
            <a:r>
              <a:rPr lang="en-US" sz="1200" dirty="0">
                <a:solidFill>
                  <a:schemeClr val="bg2"/>
                </a:solidFill>
              </a:rPr>
              <a:t> Only people use words, a wave of the hand, or a smile to create meaning. We can train a dog using reward and punishment, but the dog attaches no meaning to its actions. Human beings, by contrast, find meaning in almost every action. </a:t>
            </a:r>
            <a:endParaRPr lang="en-US" sz="1200" dirty="0" smtClean="0">
              <a:solidFill>
                <a:schemeClr val="bg2"/>
              </a:solidFill>
            </a:endParaRPr>
          </a:p>
          <a:p>
            <a:pPr marL="374650" indent="-228600">
              <a:buFont typeface="+mj-lt"/>
              <a:buAutoNum type="arabicPeriod"/>
            </a:pPr>
            <a:r>
              <a:rPr lang="en-US" sz="1200" b="1" i="1" dirty="0" smtClean="0">
                <a:solidFill>
                  <a:schemeClr val="bg2"/>
                </a:solidFill>
              </a:rPr>
              <a:t>Fourth</a:t>
            </a:r>
            <a:r>
              <a:rPr lang="en-US" sz="1200" b="1" i="1" dirty="0">
                <a:solidFill>
                  <a:schemeClr val="bg2"/>
                </a:solidFill>
              </a:rPr>
              <a:t>, </a:t>
            </a:r>
            <a:r>
              <a:rPr lang="en-US" sz="1200" b="1" i="1" dirty="0" smtClean="0">
                <a:solidFill>
                  <a:schemeClr val="bg2"/>
                </a:solidFill>
              </a:rPr>
              <a:t>seeking </a:t>
            </a:r>
            <a:r>
              <a:rPr lang="en-US" sz="1200" b="1" i="1" dirty="0">
                <a:solidFill>
                  <a:schemeClr val="bg2"/>
                </a:solidFill>
              </a:rPr>
              <a:t>meaning leads people to imagine other people’s intentions</a:t>
            </a:r>
            <a:r>
              <a:rPr lang="en-US" sz="1200" i="1" dirty="0">
                <a:solidFill>
                  <a:schemeClr val="bg2"/>
                </a:solidFill>
              </a:rPr>
              <a:t>.</a:t>
            </a:r>
            <a:r>
              <a:rPr lang="en-US" sz="1200" dirty="0">
                <a:solidFill>
                  <a:schemeClr val="bg2"/>
                </a:solidFill>
              </a:rPr>
              <a:t> In short, we draw conclusions from people’s actions, imagining their underlying </a:t>
            </a:r>
            <a:r>
              <a:rPr lang="en-US" sz="1200" dirty="0" smtClean="0">
                <a:solidFill>
                  <a:schemeClr val="bg2"/>
                </a:solidFill>
              </a:rPr>
              <a:t>intentions</a:t>
            </a:r>
          </a:p>
          <a:p>
            <a:pPr marL="374650" indent="-228600">
              <a:buFont typeface="+mj-lt"/>
              <a:buAutoNum type="arabicPeriod"/>
            </a:pPr>
            <a:r>
              <a:rPr lang="en-US" sz="1200" b="1" i="1" dirty="0" smtClean="0">
                <a:solidFill>
                  <a:schemeClr val="bg2"/>
                </a:solidFill>
              </a:rPr>
              <a:t>Fifth</a:t>
            </a:r>
            <a:r>
              <a:rPr lang="en-US" sz="1200" b="1" i="1" dirty="0">
                <a:solidFill>
                  <a:schemeClr val="bg2"/>
                </a:solidFill>
              </a:rPr>
              <a:t>, </a:t>
            </a:r>
            <a:r>
              <a:rPr lang="en-US" sz="1200" b="1" i="1" dirty="0" smtClean="0">
                <a:solidFill>
                  <a:schemeClr val="bg2"/>
                </a:solidFill>
              </a:rPr>
              <a:t>understanding </a:t>
            </a:r>
            <a:r>
              <a:rPr lang="en-US" sz="1200" b="1" i="1" dirty="0">
                <a:solidFill>
                  <a:schemeClr val="bg2"/>
                </a:solidFill>
              </a:rPr>
              <a:t>intention requires </a:t>
            </a:r>
            <a:r>
              <a:rPr lang="en-US" sz="1200" b="1" i="1" dirty="0" smtClean="0">
                <a:solidFill>
                  <a:schemeClr val="bg2"/>
                </a:solidFill>
              </a:rPr>
              <a:t>imagining </a:t>
            </a:r>
            <a:r>
              <a:rPr lang="en-US" sz="1200" b="1" i="1" dirty="0">
                <a:solidFill>
                  <a:schemeClr val="bg2"/>
                </a:solidFill>
              </a:rPr>
              <a:t>the situation from the other’s point of view</a:t>
            </a:r>
            <a:r>
              <a:rPr lang="en-US" sz="1200" dirty="0">
                <a:solidFill>
                  <a:schemeClr val="bg2"/>
                </a:solidFill>
              </a:rPr>
              <a:t>. Using symbols, we imagine ourselves “in another person’s shoes” and see ourselves as that person does. We can therefore anticipate how others will respond to us even before we act. </a:t>
            </a:r>
            <a:endParaRPr lang="en-US" sz="1200" dirty="0" smtClean="0">
              <a:solidFill>
                <a:schemeClr val="bg2"/>
              </a:solidFill>
            </a:endParaRPr>
          </a:p>
          <a:p>
            <a:pPr marL="374650" indent="-228600">
              <a:buFont typeface="+mj-lt"/>
              <a:buAutoNum type="arabicPeriod"/>
            </a:pPr>
            <a:r>
              <a:rPr lang="en-US" sz="1200" dirty="0">
                <a:solidFill>
                  <a:schemeClr val="bg2"/>
                </a:solidFill>
              </a:rPr>
              <a:t>The </a:t>
            </a:r>
            <a:r>
              <a:rPr lang="en-US" sz="1200" b="1" i="1" dirty="0">
                <a:solidFill>
                  <a:schemeClr val="bg2"/>
                </a:solidFill>
              </a:rPr>
              <a:t>I and the Me </a:t>
            </a:r>
            <a:r>
              <a:rPr lang="en-US" sz="1200" dirty="0">
                <a:solidFill>
                  <a:schemeClr val="bg2"/>
                </a:solidFill>
              </a:rPr>
              <a:t>Mead’s sixth point is that by taking the role of the other, we become self aware. </a:t>
            </a:r>
          </a:p>
          <a:p>
            <a:pPr marL="374650" indent="-228600">
              <a:buFont typeface="+mj-lt"/>
              <a:buAutoNum type="arabicPeriod"/>
            </a:pPr>
            <a:endParaRPr lang="" sz="1200" dirty="0">
              <a:solidFill>
                <a:schemeClr val="bg2"/>
              </a:solidFill>
            </a:endParaRPr>
          </a:p>
        </p:txBody>
      </p:sp>
    </p:spTree>
    <p:extLst>
      <p:ext uri="{BB962C8B-B14F-4D97-AF65-F5344CB8AC3E}">
        <p14:creationId xmlns:p14="http://schemas.microsoft.com/office/powerpoint/2010/main" val="1105328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902" y="589185"/>
            <a:ext cx="7768760" cy="479328"/>
          </a:xfrm>
        </p:spPr>
        <p:txBody>
          <a:bodyPr/>
          <a:lstStyle/>
          <a:p>
            <a:r>
              <a:rPr lang="en-US" sz="2800" dirty="0" smtClean="0"/>
              <a:t>5(a). Parts of the Self: The </a:t>
            </a:r>
            <a:r>
              <a:rPr lang="en-US" sz="2800" dirty="0"/>
              <a:t>I and the </a:t>
            </a:r>
            <a:r>
              <a:rPr lang="en-US" sz="2800" dirty="0" smtClean="0"/>
              <a:t>Me</a:t>
            </a:r>
            <a:endParaRPr lang="" dirty="0"/>
          </a:p>
        </p:txBody>
      </p:sp>
      <p:sp>
        <p:nvSpPr>
          <p:cNvPr id="3" name="Text Placeholder 2"/>
          <p:cNvSpPr>
            <a:spLocks noGrp="1"/>
          </p:cNvSpPr>
          <p:nvPr>
            <p:ph type="body" idx="1"/>
          </p:nvPr>
        </p:nvSpPr>
        <p:spPr>
          <a:xfrm>
            <a:off x="474859" y="1359568"/>
            <a:ext cx="8229600" cy="3602957"/>
          </a:xfrm>
        </p:spPr>
        <p:txBody>
          <a:bodyPr/>
          <a:lstStyle/>
          <a:p>
            <a:pPr marL="146050" indent="0">
              <a:buNone/>
            </a:pPr>
            <a:r>
              <a:rPr lang="en-US" sz="1400" dirty="0" smtClean="0">
                <a:solidFill>
                  <a:schemeClr val="bg2"/>
                </a:solidFill>
              </a:rPr>
              <a:t>Another </a:t>
            </a:r>
            <a:r>
              <a:rPr lang="en-US" sz="1400" dirty="0">
                <a:solidFill>
                  <a:schemeClr val="bg2"/>
                </a:solidFill>
              </a:rPr>
              <a:t>way of saying this is that the self has two parts. </a:t>
            </a:r>
            <a:endParaRPr lang="en-US" sz="1400" dirty="0" smtClean="0">
              <a:solidFill>
                <a:schemeClr val="bg2"/>
              </a:solidFill>
            </a:endParaRPr>
          </a:p>
          <a:p>
            <a:r>
              <a:rPr lang="en-US" sz="1400" b="1" u="sng" dirty="0" smtClean="0">
                <a:solidFill>
                  <a:schemeClr val="bg2"/>
                </a:solidFill>
              </a:rPr>
              <a:t>I:</a:t>
            </a:r>
            <a:r>
              <a:rPr lang="en-US" sz="1400" dirty="0" smtClean="0">
                <a:solidFill>
                  <a:schemeClr val="bg2"/>
                </a:solidFill>
              </a:rPr>
              <a:t> One </a:t>
            </a:r>
            <a:r>
              <a:rPr lang="en-US" sz="1400" dirty="0">
                <a:solidFill>
                  <a:schemeClr val="bg2"/>
                </a:solidFill>
              </a:rPr>
              <a:t>part of the self operates as the subject, being active and spontaneous. Mead called the active side of the self the “I” (the subjective form of the personal pronoun). </a:t>
            </a:r>
            <a:endParaRPr lang="en-US" sz="1400" dirty="0" smtClean="0">
              <a:solidFill>
                <a:schemeClr val="bg2"/>
              </a:solidFill>
            </a:endParaRPr>
          </a:p>
          <a:p>
            <a:r>
              <a:rPr lang="en-US" sz="1400" b="1" u="sng" dirty="0" smtClean="0">
                <a:solidFill>
                  <a:schemeClr val="bg2"/>
                </a:solidFill>
              </a:rPr>
              <a:t>Me:</a:t>
            </a:r>
            <a:r>
              <a:rPr lang="en-US" sz="1400" dirty="0" smtClean="0">
                <a:solidFill>
                  <a:schemeClr val="bg2"/>
                </a:solidFill>
              </a:rPr>
              <a:t> The </a:t>
            </a:r>
            <a:r>
              <a:rPr lang="en-US" sz="1400" dirty="0">
                <a:solidFill>
                  <a:schemeClr val="bg2"/>
                </a:solidFill>
              </a:rPr>
              <a:t>other part of the self works as an object, that is, the way we imagine others see us. Mead called the objective side of the self the “me” (the objective form of the personal pronoun). </a:t>
            </a:r>
            <a:endParaRPr lang="en-US" sz="1400" dirty="0" smtClean="0">
              <a:solidFill>
                <a:schemeClr val="bg2"/>
              </a:solidFill>
            </a:endParaRPr>
          </a:p>
          <a:p>
            <a:pPr marL="146050" indent="0">
              <a:buNone/>
            </a:pPr>
            <a:endParaRPr lang="en-US" sz="1400" dirty="0" smtClean="0">
              <a:solidFill>
                <a:schemeClr val="bg2"/>
              </a:solidFill>
            </a:endParaRPr>
          </a:p>
          <a:p>
            <a:r>
              <a:rPr lang="en-US" sz="1400" dirty="0" smtClean="0">
                <a:solidFill>
                  <a:schemeClr val="bg2"/>
                </a:solidFill>
              </a:rPr>
              <a:t>All </a:t>
            </a:r>
            <a:r>
              <a:rPr lang="en-US" sz="1400" dirty="0">
                <a:solidFill>
                  <a:schemeClr val="bg2"/>
                </a:solidFill>
              </a:rPr>
              <a:t>social experience has both components: We initiate an action (the I-phase, or subject side, of self), and then we continue the action based on how others respond to us (the me-phase, or object side, of self). </a:t>
            </a:r>
            <a:endParaRPr lang="en-US" sz="1400" dirty="0" smtClean="0">
              <a:solidFill>
                <a:schemeClr val="bg2"/>
              </a:solidFill>
            </a:endParaRPr>
          </a:p>
          <a:p>
            <a:pPr marL="146050" indent="0">
              <a:buNone/>
            </a:pPr>
            <a:endParaRPr lang="en-US" sz="1400" dirty="0" smtClean="0">
              <a:solidFill>
                <a:schemeClr val="bg2"/>
              </a:solidFill>
            </a:endParaRPr>
          </a:p>
          <a:p>
            <a:r>
              <a:rPr lang="en-US" sz="1400" dirty="0" smtClean="0">
                <a:solidFill>
                  <a:schemeClr val="bg2"/>
                </a:solidFill>
              </a:rPr>
              <a:t>Everyday </a:t>
            </a:r>
            <a:r>
              <a:rPr lang="en-US" sz="1400" dirty="0">
                <a:solidFill>
                  <a:schemeClr val="bg2"/>
                </a:solidFill>
              </a:rPr>
              <a:t>life demands that we see ourselves in terms of cultural norms as any member of our society might. </a:t>
            </a:r>
            <a:endParaRPr lang="en-US" sz="1400" dirty="0" smtClean="0">
              <a:solidFill>
                <a:schemeClr val="bg2"/>
              </a:solidFill>
            </a:endParaRPr>
          </a:p>
          <a:p>
            <a:r>
              <a:rPr lang="en-US" sz="1400" dirty="0" smtClean="0">
                <a:solidFill>
                  <a:schemeClr val="bg2"/>
                </a:solidFill>
              </a:rPr>
              <a:t>Mead </a:t>
            </a:r>
            <a:r>
              <a:rPr lang="en-US" sz="1400" dirty="0">
                <a:solidFill>
                  <a:schemeClr val="bg2"/>
                </a:solidFill>
              </a:rPr>
              <a:t>used the term </a:t>
            </a:r>
            <a:r>
              <a:rPr lang="en-US" sz="1400" b="1" i="1" u="sng" dirty="0">
                <a:solidFill>
                  <a:schemeClr val="bg2"/>
                </a:solidFill>
              </a:rPr>
              <a:t>generalized other </a:t>
            </a:r>
            <a:r>
              <a:rPr lang="en-US" sz="1400" dirty="0">
                <a:solidFill>
                  <a:schemeClr val="bg2"/>
                </a:solidFill>
              </a:rPr>
              <a:t>to refer to widespread cultural norms and values we use as references in evaluating ourselves. </a:t>
            </a:r>
            <a:endParaRPr lang="en-US" sz="1400" dirty="0" smtClean="0">
              <a:solidFill>
                <a:schemeClr val="bg2"/>
              </a:solidFill>
            </a:endParaRPr>
          </a:p>
          <a:p>
            <a:endParaRPr lang="" sz="1400" dirty="0">
              <a:solidFill>
                <a:schemeClr val="bg2"/>
              </a:solidFill>
            </a:endParaRPr>
          </a:p>
        </p:txBody>
      </p:sp>
    </p:spTree>
    <p:extLst>
      <p:ext uri="{BB962C8B-B14F-4D97-AF65-F5344CB8AC3E}">
        <p14:creationId xmlns:p14="http://schemas.microsoft.com/office/powerpoint/2010/main" val="321517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32" y="1300727"/>
            <a:ext cx="4496908" cy="3416320"/>
          </a:xfrm>
          <a:prstGeom prst="rect">
            <a:avLst/>
          </a:prstGeom>
        </p:spPr>
        <p:txBody>
          <a:bodyPr wrap="square">
            <a:spAutoFit/>
          </a:bodyPr>
          <a:lstStyle/>
          <a:p>
            <a:pPr marL="146050" indent="0">
              <a:buNone/>
            </a:pPr>
            <a:r>
              <a:rPr lang="en-US" sz="1200" dirty="0" smtClean="0"/>
              <a:t>According </a:t>
            </a:r>
            <a:r>
              <a:rPr lang="en-US" sz="1200" dirty="0"/>
              <a:t>to Mead, the key to developing the self is learning to take the role of the other. </a:t>
            </a:r>
            <a:endParaRPr lang="en-US" sz="1200" dirty="0" smtClean="0"/>
          </a:p>
          <a:p>
            <a:pPr marL="374650" indent="-228600">
              <a:buFont typeface="+mj-lt"/>
              <a:buAutoNum type="arabicPeriod"/>
            </a:pPr>
            <a:r>
              <a:rPr lang="en-US" sz="1200" dirty="0" smtClean="0"/>
              <a:t>Infants </a:t>
            </a:r>
            <a:r>
              <a:rPr lang="en-US" sz="1200" dirty="0"/>
              <a:t>can do this only through </a:t>
            </a:r>
            <a:r>
              <a:rPr lang="en-US" sz="1200" b="1" i="1" u="sng" dirty="0"/>
              <a:t>imitation</a:t>
            </a:r>
            <a:r>
              <a:rPr lang="en-US" sz="1200" dirty="0"/>
              <a:t>. </a:t>
            </a:r>
            <a:r>
              <a:rPr lang="en-US" sz="1200" dirty="0" smtClean="0"/>
              <a:t>They </a:t>
            </a:r>
            <a:r>
              <a:rPr lang="en-US" sz="1200" dirty="0"/>
              <a:t>mimic behavior without understanding underlying intentions, and so at this point, they have no self. </a:t>
            </a:r>
          </a:p>
          <a:p>
            <a:pPr marL="374650" indent="-228600">
              <a:buFont typeface="+mj-lt"/>
              <a:buAutoNum type="arabicPeriod"/>
            </a:pPr>
            <a:r>
              <a:rPr lang="en-US" sz="1200" dirty="0" smtClean="0"/>
              <a:t>As </a:t>
            </a:r>
            <a:r>
              <a:rPr lang="en-US" sz="1200" dirty="0"/>
              <a:t>children learn to use language and other symbols, the self emerges in the form of </a:t>
            </a:r>
            <a:r>
              <a:rPr lang="en-US" sz="1200" b="1" i="1" u="sng" dirty="0"/>
              <a:t>play</a:t>
            </a:r>
            <a:r>
              <a:rPr lang="en-US" sz="1200" dirty="0"/>
              <a:t>. </a:t>
            </a:r>
            <a:r>
              <a:rPr lang="en-US" sz="1200" dirty="0" smtClean="0"/>
              <a:t>i.e. assuming </a:t>
            </a:r>
            <a:r>
              <a:rPr lang="en-US" sz="1200" dirty="0"/>
              <a:t>roles modeled on significant others, people, such as parents, who have special importance for socialization. </a:t>
            </a:r>
            <a:endParaRPr lang="en-US" sz="1200" dirty="0" smtClean="0"/>
          </a:p>
          <a:p>
            <a:pPr marL="374650" indent="-228600">
              <a:buFont typeface="+mj-lt"/>
              <a:buAutoNum type="arabicPeriod"/>
            </a:pPr>
            <a:r>
              <a:rPr lang="en-US" sz="1200" dirty="0" smtClean="0"/>
              <a:t>Gradually</a:t>
            </a:r>
            <a:r>
              <a:rPr lang="en-US" sz="1200" dirty="0"/>
              <a:t>, children learn to </a:t>
            </a:r>
            <a:r>
              <a:rPr lang="en-US" sz="1200" b="1" i="1" u="sng" dirty="0"/>
              <a:t>take the roles of several others </a:t>
            </a:r>
            <a:r>
              <a:rPr lang="en-US" sz="1200" dirty="0"/>
              <a:t>at once. This skill lets them move from simple play (say, playing catch) with one other to complex games (such as baseball) involving many others. </a:t>
            </a:r>
          </a:p>
          <a:p>
            <a:pPr marL="374650" indent="-228600">
              <a:buFont typeface="+mj-lt"/>
              <a:buAutoNum type="arabicPeriod"/>
            </a:pPr>
            <a:r>
              <a:rPr lang="en-US" sz="1200" dirty="0" smtClean="0"/>
              <a:t>By </a:t>
            </a:r>
            <a:r>
              <a:rPr lang="en-US" sz="1200" dirty="0"/>
              <a:t>about age seven, most children have the social experience needed to engage in team </a:t>
            </a:r>
            <a:r>
              <a:rPr lang="en-US" sz="1200" dirty="0" smtClean="0"/>
              <a:t>sports. But </a:t>
            </a:r>
            <a:r>
              <a:rPr lang="en-US" sz="1200" dirty="0"/>
              <a:t>there is a final stage in the development of the self. A game involves </a:t>
            </a:r>
            <a:r>
              <a:rPr lang="en-US" sz="1200" b="1" i="1" u="sng" dirty="0"/>
              <a:t>taking the role of specific people </a:t>
            </a:r>
            <a:r>
              <a:rPr lang="en-US" sz="1200" dirty="0"/>
              <a:t>in just one situation. </a:t>
            </a:r>
          </a:p>
        </p:txBody>
      </p:sp>
      <p:pic>
        <p:nvPicPr>
          <p:cNvPr id="3" name="Picture 2"/>
          <p:cNvPicPr>
            <a:picLocks noChangeAspect="1"/>
          </p:cNvPicPr>
          <p:nvPr/>
        </p:nvPicPr>
        <p:blipFill>
          <a:blip r:embed="rId2"/>
          <a:stretch>
            <a:fillRect/>
          </a:stretch>
        </p:blipFill>
        <p:spPr>
          <a:xfrm>
            <a:off x="4486275" y="1300727"/>
            <a:ext cx="4495799" cy="3416319"/>
          </a:xfrm>
          <a:prstGeom prst="rect">
            <a:avLst/>
          </a:prstGeom>
        </p:spPr>
      </p:pic>
      <p:sp>
        <p:nvSpPr>
          <p:cNvPr id="6" name="TextBox 5"/>
          <p:cNvSpPr txBox="1"/>
          <p:nvPr/>
        </p:nvSpPr>
        <p:spPr>
          <a:xfrm>
            <a:off x="1257300" y="514350"/>
            <a:ext cx="6762750" cy="523220"/>
          </a:xfrm>
          <a:prstGeom prst="rect">
            <a:avLst/>
          </a:prstGeom>
          <a:noFill/>
        </p:spPr>
        <p:txBody>
          <a:bodyPr wrap="square" rtlCol="0">
            <a:spAutoFit/>
          </a:bodyPr>
          <a:lstStyle/>
          <a:p>
            <a:pPr algn="ctr"/>
            <a:r>
              <a:rPr lang="en-US" sz="2800" b="1" dirty="0" smtClean="0">
                <a:latin typeface="Lato" panose="020B0604020202020204" charset="0"/>
              </a:rPr>
              <a:t>5(b). Development </a:t>
            </a:r>
            <a:r>
              <a:rPr lang="en-US" sz="2800" b="1" dirty="0">
                <a:latin typeface="Lato" panose="020B0604020202020204" charset="0"/>
              </a:rPr>
              <a:t>of the Self</a:t>
            </a:r>
            <a:endParaRPr lang="" sz="2800" b="1" dirty="0">
              <a:latin typeface="Lato" panose="020B0604020202020204" charset="0"/>
            </a:endParaRPr>
          </a:p>
        </p:txBody>
      </p:sp>
    </p:spTree>
    <p:extLst>
      <p:ext uri="{BB962C8B-B14F-4D97-AF65-F5344CB8AC3E}">
        <p14:creationId xmlns:p14="http://schemas.microsoft.com/office/powerpoint/2010/main" val="2882236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609733"/>
            <a:ext cx="7612616" cy="469053"/>
          </a:xfrm>
        </p:spPr>
        <p:txBody>
          <a:bodyPr/>
          <a:lstStyle/>
          <a:p>
            <a:r>
              <a:rPr lang="en-US" sz="2800" dirty="0" smtClean="0"/>
              <a:t>6. C.H. Cooley: The </a:t>
            </a:r>
            <a:r>
              <a:rPr lang="en-US" sz="2800" dirty="0"/>
              <a:t>Looking-Glass Self</a:t>
            </a:r>
            <a:endParaRPr lang="" dirty="0"/>
          </a:p>
        </p:txBody>
      </p:sp>
      <p:sp>
        <p:nvSpPr>
          <p:cNvPr id="3" name="Text Placeholder 2"/>
          <p:cNvSpPr>
            <a:spLocks noGrp="1"/>
          </p:cNvSpPr>
          <p:nvPr>
            <p:ph type="body" idx="1"/>
          </p:nvPr>
        </p:nvSpPr>
        <p:spPr>
          <a:xfrm>
            <a:off x="637953" y="1376736"/>
            <a:ext cx="3306726" cy="3339101"/>
          </a:xfrm>
        </p:spPr>
        <p:txBody>
          <a:bodyPr/>
          <a:lstStyle/>
          <a:p>
            <a:r>
              <a:rPr lang="en-US" sz="1400" dirty="0" smtClean="0">
                <a:solidFill>
                  <a:schemeClr val="bg2"/>
                </a:solidFill>
              </a:rPr>
              <a:t>As </a:t>
            </a:r>
            <a:r>
              <a:rPr lang="en-US" sz="1400" dirty="0">
                <a:solidFill>
                  <a:schemeClr val="bg2"/>
                </a:solidFill>
              </a:rPr>
              <a:t>we interact with others, the people around us become a mirror (an object that people used to call a “looking glass”) in which we can see ourselves. </a:t>
            </a:r>
            <a:endParaRPr lang="en-US" sz="1400" dirty="0" smtClean="0">
              <a:solidFill>
                <a:schemeClr val="bg2"/>
              </a:solidFill>
            </a:endParaRPr>
          </a:p>
          <a:p>
            <a:r>
              <a:rPr lang="en-US" sz="1400" b="1" i="1" dirty="0" smtClean="0">
                <a:solidFill>
                  <a:schemeClr val="bg2"/>
                </a:solidFill>
              </a:rPr>
              <a:t>What </a:t>
            </a:r>
            <a:r>
              <a:rPr lang="en-US" sz="1400" b="1" i="1" dirty="0">
                <a:solidFill>
                  <a:schemeClr val="bg2"/>
                </a:solidFill>
              </a:rPr>
              <a:t>we think of ourselves, then, depends on how we think others see us. </a:t>
            </a:r>
            <a:endParaRPr lang="en-US" sz="1400" b="1" i="1" dirty="0" smtClean="0">
              <a:solidFill>
                <a:schemeClr val="bg2"/>
              </a:solidFill>
            </a:endParaRPr>
          </a:p>
          <a:p>
            <a:r>
              <a:rPr lang="en-US" sz="1400" dirty="0" smtClean="0">
                <a:solidFill>
                  <a:schemeClr val="bg2"/>
                </a:solidFill>
              </a:rPr>
              <a:t>For </a:t>
            </a:r>
            <a:r>
              <a:rPr lang="en-US" sz="1400" dirty="0">
                <a:solidFill>
                  <a:schemeClr val="bg2"/>
                </a:solidFill>
              </a:rPr>
              <a:t>example, if we think others see us as clever, we will think of ourselves in the same way. </a:t>
            </a:r>
            <a:endParaRPr lang="en-US" sz="1400" dirty="0" smtClean="0">
              <a:solidFill>
                <a:schemeClr val="bg2"/>
              </a:solidFill>
            </a:endParaRPr>
          </a:p>
          <a:p>
            <a:r>
              <a:rPr lang="en-US" sz="1400" dirty="0" smtClean="0">
                <a:solidFill>
                  <a:schemeClr val="bg2"/>
                </a:solidFill>
              </a:rPr>
              <a:t>But </a:t>
            </a:r>
            <a:r>
              <a:rPr lang="en-US" sz="1400" dirty="0">
                <a:solidFill>
                  <a:schemeClr val="bg2"/>
                </a:solidFill>
              </a:rPr>
              <a:t>if we feel they think of us as clumsy, then that is how we will see ourselves. </a:t>
            </a:r>
            <a:endParaRPr lang="en-US" sz="1400" dirty="0" smtClean="0">
              <a:solidFill>
                <a:schemeClr val="bg2"/>
              </a:solidFill>
            </a:endParaRPr>
          </a:p>
        </p:txBody>
      </p:sp>
      <p:pic>
        <p:nvPicPr>
          <p:cNvPr id="1026" name="Picture 2" descr="The looking glass self, Charles Horton Cooley, 1902 | Looking glass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6698" y="1297172"/>
            <a:ext cx="4582632" cy="3519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2130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36997" y="585627"/>
            <a:ext cx="7922212" cy="523220"/>
          </a:xfrm>
          <a:prstGeom prst="rect">
            <a:avLst/>
          </a:prstGeom>
          <a:noFill/>
        </p:spPr>
        <p:txBody>
          <a:bodyPr wrap="square" rtlCol="0">
            <a:spAutoFit/>
          </a:bodyPr>
          <a:lstStyle/>
          <a:p>
            <a:r>
              <a:rPr lang="en-US" sz="2800" b="1" dirty="0" smtClean="0">
                <a:latin typeface="Lato" panose="020B0604020202020204" charset="0"/>
              </a:rPr>
              <a:t>7. Erik </a:t>
            </a:r>
            <a:r>
              <a:rPr lang="en-US" sz="2800" b="1" dirty="0">
                <a:latin typeface="Lato" panose="020B0604020202020204" charset="0"/>
              </a:rPr>
              <a:t>H. </a:t>
            </a:r>
            <a:r>
              <a:rPr lang="en-US" sz="2800" b="1" dirty="0" smtClean="0">
                <a:latin typeface="Lato" panose="020B0604020202020204" charset="0"/>
              </a:rPr>
              <a:t>Erikson’s: </a:t>
            </a:r>
            <a:r>
              <a:rPr lang="en-US" sz="2800" b="1" dirty="0">
                <a:latin typeface="Lato" panose="020B0604020202020204" charset="0"/>
              </a:rPr>
              <a:t>Eight Stages of Development</a:t>
            </a:r>
            <a:endParaRPr lang="" sz="2600" b="1" dirty="0">
              <a:latin typeface="Lato" panose="020B0604020202020204" charset="0"/>
            </a:endParaRPr>
          </a:p>
        </p:txBody>
      </p:sp>
      <p:sp>
        <p:nvSpPr>
          <p:cNvPr id="2" name="Rectangle 1"/>
          <p:cNvSpPr/>
          <p:nvPr/>
        </p:nvSpPr>
        <p:spPr>
          <a:xfrm>
            <a:off x="636997" y="1459386"/>
            <a:ext cx="7839183" cy="3539430"/>
          </a:xfrm>
          <a:prstGeom prst="rect">
            <a:avLst/>
          </a:prstGeom>
        </p:spPr>
        <p:txBody>
          <a:bodyPr wrap="square">
            <a:spAutoFit/>
          </a:bodyPr>
          <a:lstStyle/>
          <a:p>
            <a:r>
              <a:rPr lang="en-US" dirty="0" smtClean="0"/>
              <a:t>Although </a:t>
            </a:r>
            <a:r>
              <a:rPr lang="en-US" dirty="0"/>
              <a:t>some analysts (including Freud) point to childhood as the crucial time when personality takes shape, Erik H. Erikson (1902–1994) took a broader view of socialization. He explained that we face challenges throughout the life course (1963, orig. 1950). </a:t>
            </a:r>
            <a:endParaRPr lang="en-US" dirty="0" smtClean="0"/>
          </a:p>
          <a:p>
            <a:endParaRPr lang="en-US" dirty="0" smtClean="0"/>
          </a:p>
          <a:p>
            <a:r>
              <a:rPr lang="en-US" b="1" dirty="0" smtClean="0"/>
              <a:t>Stage </a:t>
            </a:r>
            <a:r>
              <a:rPr lang="en-US" b="1" dirty="0"/>
              <a:t>1: Infancy—the challenge of trust (versus mistrust). </a:t>
            </a:r>
            <a:r>
              <a:rPr lang="en-US" dirty="0"/>
              <a:t>Between </a:t>
            </a:r>
            <a:r>
              <a:rPr lang="en-US" dirty="0" smtClean="0"/>
              <a:t>birth- 18 months</a:t>
            </a:r>
            <a:r>
              <a:rPr lang="en-US" dirty="0"/>
              <a:t>, infants face the first of life’s challenges: to establish a sense of trust that their world is a safe place. Family members play a key part in how any infant meets this challenge. </a:t>
            </a:r>
            <a:endParaRPr lang="en-US" dirty="0" smtClean="0"/>
          </a:p>
          <a:p>
            <a:r>
              <a:rPr lang="en-US" b="1" dirty="0" smtClean="0"/>
              <a:t>Stage </a:t>
            </a:r>
            <a:r>
              <a:rPr lang="en-US" b="1" dirty="0"/>
              <a:t>2: Toddlerhood—the challenge of autonomy (versus doubt and shame). </a:t>
            </a:r>
            <a:r>
              <a:rPr lang="en-US" dirty="0"/>
              <a:t>The next challenge, up to age </a:t>
            </a:r>
            <a:r>
              <a:rPr lang="en-US" dirty="0" smtClean="0"/>
              <a:t>3, </a:t>
            </a:r>
            <a:r>
              <a:rPr lang="en-US" dirty="0"/>
              <a:t>is to learn skills to cope with the world in a confident way. Failing to gain self-control leads children to doubt their abilities. </a:t>
            </a:r>
            <a:endParaRPr lang="en-US" dirty="0" smtClean="0"/>
          </a:p>
          <a:p>
            <a:r>
              <a:rPr lang="en-US" b="1" dirty="0" smtClean="0"/>
              <a:t>Stage </a:t>
            </a:r>
            <a:r>
              <a:rPr lang="en-US" b="1" dirty="0"/>
              <a:t>3: Preschool—the challenge of initiative (versus guilt).</a:t>
            </a:r>
            <a:r>
              <a:rPr lang="en-US" dirty="0"/>
              <a:t> </a:t>
            </a:r>
            <a:r>
              <a:rPr lang="en-US" dirty="0" smtClean="0"/>
              <a:t>4 </a:t>
            </a:r>
            <a:r>
              <a:rPr lang="en-US" dirty="0"/>
              <a:t>and 5</a:t>
            </a:r>
            <a:r>
              <a:rPr lang="en-US" dirty="0" smtClean="0"/>
              <a:t>-year-olds must </a:t>
            </a:r>
            <a:r>
              <a:rPr lang="en-US" dirty="0"/>
              <a:t>learn to engage their </a:t>
            </a:r>
            <a:r>
              <a:rPr lang="en-US" dirty="0" smtClean="0"/>
              <a:t>surroundings—including </a:t>
            </a:r>
            <a:r>
              <a:rPr lang="en-US" dirty="0"/>
              <a:t>people outside the family—or experience guilt at failing to meet the expectations of parents and others. </a:t>
            </a:r>
            <a:endParaRPr lang="en-US" dirty="0" smtClean="0"/>
          </a:p>
          <a:p>
            <a:r>
              <a:rPr lang="en-US" b="1" dirty="0" smtClean="0"/>
              <a:t>Stage </a:t>
            </a:r>
            <a:r>
              <a:rPr lang="en-US" b="1" dirty="0"/>
              <a:t>4: Preadolescence—the challenge of industriousness (versus inferiority). </a:t>
            </a:r>
            <a:r>
              <a:rPr lang="en-US" dirty="0"/>
              <a:t>Between ages </a:t>
            </a:r>
            <a:r>
              <a:rPr lang="en-US" dirty="0" smtClean="0"/>
              <a:t>6 and 13, </a:t>
            </a:r>
            <a:r>
              <a:rPr lang="en-US" dirty="0"/>
              <a:t>children enter school, make friends, and strike out on their own more and more. They either feel proud of their accomplishments or fear that they do not measure up. </a:t>
            </a:r>
            <a:endParaRPr lang="en-US" dirty="0" smtClean="0"/>
          </a:p>
        </p:txBody>
      </p:sp>
    </p:spTree>
    <p:extLst>
      <p:ext uri="{BB962C8B-B14F-4D97-AF65-F5344CB8AC3E}">
        <p14:creationId xmlns:p14="http://schemas.microsoft.com/office/powerpoint/2010/main" val="1874500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295" y="572692"/>
            <a:ext cx="8169442" cy="534213"/>
          </a:xfrm>
        </p:spPr>
        <p:txBody>
          <a:bodyPr/>
          <a:lstStyle/>
          <a:p>
            <a:r>
              <a:rPr lang="en-US" sz="2400" dirty="0" smtClean="0">
                <a:latin typeface="Lato" panose="020B0604020202020204" charset="0"/>
              </a:rPr>
              <a:t>7. Erik </a:t>
            </a:r>
            <a:r>
              <a:rPr lang="en-US" sz="2400" dirty="0">
                <a:latin typeface="Lato" panose="020B0604020202020204" charset="0"/>
              </a:rPr>
              <a:t>H. Erikson’s: Eight Stages of </a:t>
            </a:r>
            <a:r>
              <a:rPr lang="en-US" sz="2400" dirty="0" smtClean="0">
                <a:latin typeface="Lato" panose="020B0604020202020204" charset="0"/>
              </a:rPr>
              <a:t>Development</a:t>
            </a:r>
            <a:r>
              <a:rPr lang="" sz="2400" dirty="0" smtClean="0">
                <a:latin typeface="Lato" panose="020B0604020202020204" charset="0"/>
              </a:rPr>
              <a:t> (cont…)</a:t>
            </a:r>
            <a:endParaRPr lang="" dirty="0"/>
          </a:p>
        </p:txBody>
      </p:sp>
      <p:sp>
        <p:nvSpPr>
          <p:cNvPr id="5" name="Rectangle 4"/>
          <p:cNvSpPr/>
          <p:nvPr/>
        </p:nvSpPr>
        <p:spPr>
          <a:xfrm>
            <a:off x="493295" y="1420144"/>
            <a:ext cx="8169441" cy="3108543"/>
          </a:xfrm>
          <a:prstGeom prst="rect">
            <a:avLst/>
          </a:prstGeom>
        </p:spPr>
        <p:txBody>
          <a:bodyPr wrap="square">
            <a:spAutoFit/>
          </a:bodyPr>
          <a:lstStyle/>
          <a:p>
            <a:r>
              <a:rPr lang="en-US" b="1" dirty="0"/>
              <a:t>Stage 5: Adolescence—the challenge of gaining identity (versus confusion)</a:t>
            </a:r>
            <a:r>
              <a:rPr lang="en-US" dirty="0"/>
              <a:t>. During the teen years, young people struggle to establish their own identity. In part, teenagers identify with others, but they also want to be unique. Almost all teens experience some confusion as they struggle to establish an identity. </a:t>
            </a:r>
          </a:p>
          <a:p>
            <a:r>
              <a:rPr lang="en-US" b="1" dirty="0"/>
              <a:t>Stage 6: Young adulthood—the challenge of intimacy (versus isolation). </a:t>
            </a:r>
            <a:r>
              <a:rPr lang="en-US" dirty="0"/>
              <a:t>The challenge for young adults is to form and maintain intimate relationships with others. Falling in love (as well as making close friends) involves balancing the need to bond with the need to have a separate identity. </a:t>
            </a:r>
          </a:p>
          <a:p>
            <a:r>
              <a:rPr lang="en-US" b="1" dirty="0"/>
              <a:t>Stage 7: Middle adulthood—the challenge of making a difference (versus self-absorption). </a:t>
            </a:r>
            <a:r>
              <a:rPr lang="en-US" dirty="0"/>
              <a:t>The challenge of middle age is contributing to the lives of others in the family, at work, and in the larger world. Failing at this, people become self-centered, caught up in their own limited concerns. </a:t>
            </a:r>
          </a:p>
          <a:p>
            <a:r>
              <a:rPr lang="en-US" b="1" dirty="0"/>
              <a:t>Stage 8: Old age—the challenge of integrity (versus despair). </a:t>
            </a:r>
            <a:r>
              <a:rPr lang="en-US" dirty="0"/>
              <a:t>As the end of life approaches, people hope to look back on what they have accomplished with a sense of integrity and satisfaction. For those who have been self-absorbed, old age brings only a sense of despair over missed opportunities.</a:t>
            </a:r>
            <a:endParaRPr lang="" dirty="0"/>
          </a:p>
        </p:txBody>
      </p:sp>
    </p:spTree>
    <p:extLst>
      <p:ext uri="{BB962C8B-B14F-4D97-AF65-F5344CB8AC3E}">
        <p14:creationId xmlns:p14="http://schemas.microsoft.com/office/powerpoint/2010/main" val="2077609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92666"/>
            <a:ext cx="7668933" cy="508001"/>
          </a:xfrm>
        </p:spPr>
        <p:txBody>
          <a:bodyPr/>
          <a:lstStyle/>
          <a:p>
            <a:r>
              <a:rPr lang="en-US" u="sng" dirty="0" smtClean="0"/>
              <a:t>SOCIALIZATION</a:t>
            </a:r>
            <a:endParaRPr lang="" u="sng" dirty="0"/>
          </a:p>
        </p:txBody>
      </p:sp>
      <p:sp>
        <p:nvSpPr>
          <p:cNvPr id="3" name="Text Placeholder 2"/>
          <p:cNvSpPr>
            <a:spLocks noGrp="1"/>
          </p:cNvSpPr>
          <p:nvPr>
            <p:ph type="body" idx="1"/>
          </p:nvPr>
        </p:nvSpPr>
        <p:spPr>
          <a:xfrm>
            <a:off x="575733" y="1428108"/>
            <a:ext cx="7814425" cy="3321216"/>
          </a:xfrm>
        </p:spPr>
        <p:txBody>
          <a:bodyPr/>
          <a:lstStyle/>
          <a:p>
            <a:pPr>
              <a:buFont typeface="Wingdings" panose="05000000000000000000" pitchFamily="2" charset="2"/>
              <a:buChar char="Ø"/>
            </a:pPr>
            <a:r>
              <a:rPr lang="en-US" sz="1600" dirty="0">
                <a:solidFill>
                  <a:schemeClr val="bg2"/>
                </a:solidFill>
              </a:rPr>
              <a:t>Sociologists use the term socialization to refer to </a:t>
            </a:r>
            <a:r>
              <a:rPr lang="en-US" sz="1600" b="1" i="1" dirty="0">
                <a:solidFill>
                  <a:schemeClr val="bg2"/>
                </a:solidFill>
              </a:rPr>
              <a:t>the lifelong social experience by which people develop their human potential and learn </a:t>
            </a:r>
            <a:r>
              <a:rPr lang="en-US" sz="1600" b="1" i="1" dirty="0" smtClean="0">
                <a:solidFill>
                  <a:schemeClr val="bg2"/>
                </a:solidFill>
              </a:rPr>
              <a:t>culture.</a:t>
            </a:r>
          </a:p>
          <a:p>
            <a:pPr>
              <a:buFont typeface="Wingdings" panose="05000000000000000000" pitchFamily="2" charset="2"/>
              <a:buChar char="Ø"/>
            </a:pPr>
            <a:endParaRPr lang="en-US" sz="1600" b="1" i="1" dirty="0" smtClean="0">
              <a:solidFill>
                <a:schemeClr val="bg2"/>
              </a:solidFill>
            </a:endParaRPr>
          </a:p>
          <a:p>
            <a:pPr>
              <a:buFont typeface="Wingdings" panose="05000000000000000000" pitchFamily="2" charset="2"/>
              <a:buChar char="Ø"/>
            </a:pPr>
            <a:r>
              <a:rPr lang="en-US" sz="1600" dirty="0">
                <a:solidFill>
                  <a:schemeClr val="bg2"/>
                </a:solidFill>
              </a:rPr>
              <a:t>Social experience is also the foundation of </a:t>
            </a:r>
            <a:r>
              <a:rPr lang="en-US" sz="1600" b="1" i="1" u="sng" dirty="0">
                <a:solidFill>
                  <a:schemeClr val="bg2"/>
                </a:solidFill>
              </a:rPr>
              <a:t>personality</a:t>
            </a:r>
            <a:r>
              <a:rPr lang="en-US" sz="1600" dirty="0">
                <a:solidFill>
                  <a:schemeClr val="bg2"/>
                </a:solidFill>
              </a:rPr>
              <a:t>, </a:t>
            </a:r>
            <a:r>
              <a:rPr lang="en-US" sz="1600" dirty="0" smtClean="0">
                <a:solidFill>
                  <a:schemeClr val="bg2"/>
                </a:solidFill>
              </a:rPr>
              <a:t>a </a:t>
            </a:r>
            <a:r>
              <a:rPr lang="en-US" sz="1600" dirty="0">
                <a:solidFill>
                  <a:schemeClr val="bg2"/>
                </a:solidFill>
              </a:rPr>
              <a:t>person’s fairly consistent patterns of acting, thinking, and </a:t>
            </a:r>
            <a:r>
              <a:rPr lang="en-US" sz="1600" dirty="0" smtClean="0">
                <a:solidFill>
                  <a:schemeClr val="bg2"/>
                </a:solidFill>
              </a:rPr>
              <a:t>feeling.</a:t>
            </a:r>
            <a:endParaRPr lang="en-US" sz="1600" dirty="0" smtClean="0">
              <a:solidFill>
                <a:schemeClr val="bg2"/>
              </a:solidFill>
            </a:endParaRPr>
          </a:p>
          <a:p>
            <a:pPr>
              <a:buFont typeface="Wingdings" panose="05000000000000000000" pitchFamily="2" charset="2"/>
              <a:buChar char="Ø"/>
            </a:pPr>
            <a:endParaRPr lang="en-US" sz="1500" b="1" dirty="0">
              <a:solidFill>
                <a:schemeClr val="bg2"/>
              </a:solidFill>
            </a:endParaRPr>
          </a:p>
        </p:txBody>
      </p:sp>
    </p:spTree>
    <p:extLst>
      <p:ext uri="{BB962C8B-B14F-4D97-AF65-F5344CB8AC3E}">
        <p14:creationId xmlns:p14="http://schemas.microsoft.com/office/powerpoint/2010/main" val="36168060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Q&amp;A Session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PPT - “Socialization” PowerPoint Presentation, free download - ID:264382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3999"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6077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9143999" cy="5143500"/>
          </a:xfrm>
          <a:prstGeom prst="rect">
            <a:avLst/>
          </a:prstGeom>
        </p:spPr>
      </p:pic>
    </p:spTree>
    <p:extLst>
      <p:ext uri="{BB962C8B-B14F-4D97-AF65-F5344CB8AC3E}">
        <p14:creationId xmlns:p14="http://schemas.microsoft.com/office/powerpoint/2010/main" val="2761491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ociology Ch 5 sec 3 Agents of Socialization Flashcards | Quizl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0845" y="0"/>
            <a:ext cx="6815471"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7201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4" y="595636"/>
            <a:ext cx="7690985" cy="531415"/>
          </a:xfrm>
        </p:spPr>
        <p:txBody>
          <a:bodyPr/>
          <a:lstStyle/>
          <a:p>
            <a:r>
              <a:rPr lang="en-US" dirty="0">
                <a:solidFill>
                  <a:schemeClr val="bg2"/>
                </a:solidFill>
              </a:rPr>
              <a:t>Types of </a:t>
            </a:r>
            <a:r>
              <a:rPr lang="en-US" dirty="0" smtClean="0">
                <a:solidFill>
                  <a:schemeClr val="bg2"/>
                </a:solidFill>
              </a:rPr>
              <a:t>Socialization</a:t>
            </a:r>
            <a:endParaRPr lang="" dirty="0">
              <a:solidFill>
                <a:schemeClr val="bg2"/>
              </a:solidFill>
            </a:endParaRPr>
          </a:p>
        </p:txBody>
      </p:sp>
      <p:sp>
        <p:nvSpPr>
          <p:cNvPr id="3" name="Text Placeholder 2"/>
          <p:cNvSpPr>
            <a:spLocks noGrp="1"/>
          </p:cNvSpPr>
          <p:nvPr>
            <p:ph type="body" idx="1"/>
          </p:nvPr>
        </p:nvSpPr>
        <p:spPr>
          <a:xfrm>
            <a:off x="712448" y="1201479"/>
            <a:ext cx="7699761" cy="3806456"/>
          </a:xfrm>
        </p:spPr>
        <p:txBody>
          <a:bodyPr/>
          <a:lstStyle/>
          <a:p>
            <a:pPr marL="146050" indent="0">
              <a:buNone/>
            </a:pPr>
            <a:r>
              <a:rPr lang="en-US" sz="1500" dirty="0" smtClean="0">
                <a:solidFill>
                  <a:schemeClr val="bg2"/>
                </a:solidFill>
              </a:rPr>
              <a:t>Types of Socialization include:-</a:t>
            </a:r>
            <a:endParaRPr lang="en-US" sz="1500" dirty="0">
              <a:solidFill>
                <a:schemeClr val="bg2"/>
              </a:solidFill>
            </a:endParaRPr>
          </a:p>
          <a:p>
            <a:pPr marL="488950" indent="-342900">
              <a:buFont typeface="+mj-lt"/>
              <a:buAutoNum type="arabicPeriod"/>
            </a:pPr>
            <a:r>
              <a:rPr lang="en-US" sz="1500" b="1" u="sng" dirty="0" smtClean="0">
                <a:solidFill>
                  <a:schemeClr val="bg2"/>
                </a:solidFill>
              </a:rPr>
              <a:t>Primary </a:t>
            </a:r>
            <a:r>
              <a:rPr lang="en-US" sz="1500" b="1" u="sng" dirty="0">
                <a:solidFill>
                  <a:schemeClr val="bg2"/>
                </a:solidFill>
              </a:rPr>
              <a:t>socialization</a:t>
            </a:r>
            <a:r>
              <a:rPr lang="en-US" sz="1500" dirty="0">
                <a:solidFill>
                  <a:schemeClr val="bg2"/>
                </a:solidFill>
              </a:rPr>
              <a:t>, which occurs in childhood and involves learning the basic norms and values of one's society</a:t>
            </a:r>
            <a:r>
              <a:rPr lang="en-US" sz="1500" dirty="0" smtClean="0">
                <a:solidFill>
                  <a:schemeClr val="bg2"/>
                </a:solidFill>
              </a:rPr>
              <a:t>.</a:t>
            </a:r>
          </a:p>
          <a:p>
            <a:pPr marL="488950" indent="-342900">
              <a:buFont typeface="+mj-lt"/>
              <a:buAutoNum type="arabicPeriod"/>
            </a:pPr>
            <a:r>
              <a:rPr lang="en-US" sz="1500" b="1" u="sng" dirty="0" smtClean="0">
                <a:solidFill>
                  <a:schemeClr val="bg2"/>
                </a:solidFill>
              </a:rPr>
              <a:t>Secondary socialization, </a:t>
            </a:r>
            <a:r>
              <a:rPr lang="en-US" sz="1500" dirty="0" smtClean="0">
                <a:solidFill>
                  <a:schemeClr val="bg2"/>
                </a:solidFill>
              </a:rPr>
              <a:t>which occurs in professional settings like office, business, public dealings.</a:t>
            </a:r>
            <a:endParaRPr lang="en-US" sz="1500" b="1" u="sng" dirty="0">
              <a:solidFill>
                <a:schemeClr val="bg2"/>
              </a:solidFill>
            </a:endParaRPr>
          </a:p>
          <a:p>
            <a:pPr marL="488950" indent="-342900">
              <a:buFont typeface="+mj-lt"/>
              <a:buAutoNum type="arabicPeriod"/>
            </a:pPr>
            <a:r>
              <a:rPr lang="en-US" sz="1500" b="1" u="sng" dirty="0">
                <a:solidFill>
                  <a:schemeClr val="bg2"/>
                </a:solidFill>
              </a:rPr>
              <a:t>Anticipatory socialization</a:t>
            </a:r>
            <a:r>
              <a:rPr lang="en-US" sz="1500" dirty="0">
                <a:solidFill>
                  <a:schemeClr val="bg2"/>
                </a:solidFill>
              </a:rPr>
              <a:t>, which occurs when one prepares for a future role or status by adopting the norms and values of that group.</a:t>
            </a:r>
          </a:p>
          <a:p>
            <a:pPr marL="488950" indent="-342900">
              <a:buFont typeface="+mj-lt"/>
              <a:buAutoNum type="arabicPeriod"/>
            </a:pPr>
            <a:r>
              <a:rPr lang="en-US" sz="1500" b="1" u="sng" dirty="0">
                <a:solidFill>
                  <a:schemeClr val="bg2"/>
                </a:solidFill>
              </a:rPr>
              <a:t>Developmental socialization</a:t>
            </a:r>
            <a:r>
              <a:rPr lang="en-US" sz="1500" dirty="0">
                <a:solidFill>
                  <a:schemeClr val="bg2"/>
                </a:solidFill>
              </a:rPr>
              <a:t>, which occurs throughout one's life and involves learning new skills and behaviors that are appropriate for one's age and stage.</a:t>
            </a:r>
          </a:p>
          <a:p>
            <a:pPr marL="488950" indent="-342900">
              <a:buFont typeface="+mj-lt"/>
              <a:buAutoNum type="arabicPeriod"/>
            </a:pPr>
            <a:r>
              <a:rPr lang="en-US" sz="1500" b="1" u="sng" dirty="0">
                <a:solidFill>
                  <a:schemeClr val="bg2"/>
                </a:solidFill>
              </a:rPr>
              <a:t>Re-socialization</a:t>
            </a:r>
            <a:r>
              <a:rPr lang="en-US" sz="1500" dirty="0">
                <a:solidFill>
                  <a:schemeClr val="bg2"/>
                </a:solidFill>
              </a:rPr>
              <a:t>, which occurs when one discards old behaviors and accepts new ones as a result of a major life change or a new social environment</a:t>
            </a:r>
            <a:r>
              <a:rPr lang="en-US" sz="1500" dirty="0" smtClean="0">
                <a:solidFill>
                  <a:schemeClr val="bg2"/>
                </a:solidFill>
              </a:rPr>
              <a:t>.</a:t>
            </a:r>
            <a:endParaRPr lang="en-US" sz="1500" dirty="0">
              <a:solidFill>
                <a:schemeClr val="bg2"/>
              </a:solidFill>
            </a:endParaRPr>
          </a:p>
          <a:p>
            <a:r>
              <a:rPr lang="en-US" sz="1500" b="1" u="sng" dirty="0" smtClean="0">
                <a:solidFill>
                  <a:schemeClr val="bg2"/>
                </a:solidFill>
              </a:rPr>
              <a:t>Total </a:t>
            </a:r>
            <a:r>
              <a:rPr lang="en-US" sz="1500" b="1" u="sng" dirty="0">
                <a:solidFill>
                  <a:schemeClr val="bg2"/>
                </a:solidFill>
              </a:rPr>
              <a:t>institution</a:t>
            </a:r>
            <a:r>
              <a:rPr lang="en-US" sz="1500" dirty="0">
                <a:solidFill>
                  <a:schemeClr val="bg2"/>
                </a:solidFill>
              </a:rPr>
              <a:t>, a setting in which people are </a:t>
            </a:r>
            <a:r>
              <a:rPr lang="en-US" sz="1500" dirty="0" smtClean="0">
                <a:solidFill>
                  <a:schemeClr val="bg2"/>
                </a:solidFill>
              </a:rPr>
              <a:t>isolated </a:t>
            </a:r>
            <a:r>
              <a:rPr lang="en-US" sz="1500" dirty="0">
                <a:solidFill>
                  <a:schemeClr val="bg2"/>
                </a:solidFill>
              </a:rPr>
              <a:t>from the rest of society and manipulated by an administrative staff. </a:t>
            </a:r>
            <a:endParaRPr lang="" sz="1500" dirty="0">
              <a:solidFill>
                <a:schemeClr val="bg2"/>
              </a:solidFill>
            </a:endParaRPr>
          </a:p>
        </p:txBody>
      </p:sp>
    </p:spTree>
    <p:extLst>
      <p:ext uri="{BB962C8B-B14F-4D97-AF65-F5344CB8AC3E}">
        <p14:creationId xmlns:p14="http://schemas.microsoft.com/office/powerpoint/2010/main" val="2595170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
          </a:p>
        </p:txBody>
      </p:sp>
      <p:sp>
        <p:nvSpPr>
          <p:cNvPr id="3" name="Text Placeholder 2"/>
          <p:cNvSpPr>
            <a:spLocks noGrp="1"/>
          </p:cNvSpPr>
          <p:nvPr>
            <p:ph type="body" idx="1"/>
          </p:nvPr>
        </p:nvSpPr>
        <p:spPr/>
        <p:txBody>
          <a:bodyPr/>
          <a:lstStyle/>
          <a:p>
            <a:endParaRPr lang=""/>
          </a:p>
        </p:txBody>
      </p:sp>
      <p:pic>
        <p:nvPicPr>
          <p:cNvPr id="4100" name="Picture 4" descr="18 Best Socialization Examples (Sociology Concepts) (202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4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5805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3768" y="592666"/>
            <a:ext cx="7614790" cy="558801"/>
          </a:xfrm>
        </p:spPr>
        <p:txBody>
          <a:bodyPr/>
          <a:lstStyle/>
          <a:p>
            <a:r>
              <a:rPr lang="en-US" dirty="0"/>
              <a:t>Human Development: Nature and Nurture</a:t>
            </a:r>
            <a:endParaRPr lang="" u="sng" dirty="0"/>
          </a:p>
        </p:txBody>
      </p:sp>
      <p:sp>
        <p:nvSpPr>
          <p:cNvPr id="3" name="Text Placeholder 2"/>
          <p:cNvSpPr>
            <a:spLocks noGrp="1"/>
          </p:cNvSpPr>
          <p:nvPr>
            <p:ph type="body" idx="1"/>
          </p:nvPr>
        </p:nvSpPr>
        <p:spPr>
          <a:xfrm>
            <a:off x="513707" y="1243172"/>
            <a:ext cx="7774851" cy="3760341"/>
          </a:xfrm>
        </p:spPr>
        <p:txBody>
          <a:bodyPr/>
          <a:lstStyle/>
          <a:p>
            <a:r>
              <a:rPr lang="en-US" sz="1500" b="1" u="sng" dirty="0">
                <a:solidFill>
                  <a:schemeClr val="bg2"/>
                </a:solidFill>
              </a:rPr>
              <a:t>The Biological Sciences: </a:t>
            </a:r>
            <a:r>
              <a:rPr lang="en-US" sz="1500" dirty="0">
                <a:solidFill>
                  <a:schemeClr val="bg2"/>
                </a:solidFill>
              </a:rPr>
              <a:t>The </a:t>
            </a:r>
            <a:r>
              <a:rPr lang="en-US" sz="1500" b="1" i="1" dirty="0">
                <a:solidFill>
                  <a:schemeClr val="bg2"/>
                </a:solidFill>
              </a:rPr>
              <a:t>Role of </a:t>
            </a:r>
            <a:r>
              <a:rPr lang="en-US" sz="1500" b="1" i="1" dirty="0" smtClean="0">
                <a:solidFill>
                  <a:schemeClr val="bg2"/>
                </a:solidFill>
              </a:rPr>
              <a:t>Nature, </a:t>
            </a:r>
            <a:r>
              <a:rPr lang="en-US" sz="1500" dirty="0">
                <a:solidFill>
                  <a:schemeClr val="bg2"/>
                </a:solidFill>
              </a:rPr>
              <a:t>Charles Darwin’s groundbreaking 1859 study of evolution, described in Chapter 3 (“Culture”), led people to think that human behavior was instinctive, simply </a:t>
            </a:r>
            <a:r>
              <a:rPr lang="en-US" sz="1500" dirty="0" smtClean="0">
                <a:solidFill>
                  <a:schemeClr val="bg2"/>
                </a:solidFill>
              </a:rPr>
              <a:t>our </a:t>
            </a:r>
            <a:r>
              <a:rPr lang="en-US" sz="1500" dirty="0">
                <a:solidFill>
                  <a:schemeClr val="bg2"/>
                </a:solidFill>
              </a:rPr>
              <a:t>“nature</a:t>
            </a:r>
            <a:r>
              <a:rPr lang="en-US" sz="1500" dirty="0" smtClean="0">
                <a:solidFill>
                  <a:schemeClr val="bg2"/>
                </a:solidFill>
              </a:rPr>
              <a:t>.”</a:t>
            </a:r>
          </a:p>
          <a:p>
            <a:r>
              <a:rPr lang="en-US" sz="1500" b="1" u="sng" dirty="0">
                <a:solidFill>
                  <a:schemeClr val="bg2"/>
                </a:solidFill>
              </a:rPr>
              <a:t>The Social Sciences: </a:t>
            </a:r>
            <a:r>
              <a:rPr lang="en-US" sz="1500" dirty="0">
                <a:solidFill>
                  <a:schemeClr val="bg2"/>
                </a:solidFill>
              </a:rPr>
              <a:t>The </a:t>
            </a:r>
            <a:r>
              <a:rPr lang="en-US" sz="1500" b="1" i="1" dirty="0">
                <a:solidFill>
                  <a:schemeClr val="bg2"/>
                </a:solidFill>
              </a:rPr>
              <a:t>Role of </a:t>
            </a:r>
            <a:r>
              <a:rPr lang="en-US" sz="1500" b="1" i="1" dirty="0" smtClean="0">
                <a:solidFill>
                  <a:schemeClr val="bg2"/>
                </a:solidFill>
              </a:rPr>
              <a:t>Nurture, </a:t>
            </a:r>
            <a:r>
              <a:rPr lang="en-US" sz="1500" dirty="0">
                <a:solidFill>
                  <a:schemeClr val="bg2"/>
                </a:solidFill>
              </a:rPr>
              <a:t>In the twentieth century, biological explanations of human behavior came under fire. The psychologist John B. Watson (1878–1958) </a:t>
            </a:r>
            <a:r>
              <a:rPr lang="en-US" sz="1500" dirty="0" smtClean="0">
                <a:solidFill>
                  <a:schemeClr val="bg2"/>
                </a:solidFill>
              </a:rPr>
              <a:t>developed </a:t>
            </a:r>
            <a:r>
              <a:rPr lang="en-US" sz="1500" dirty="0">
                <a:solidFill>
                  <a:schemeClr val="bg2"/>
                </a:solidFill>
              </a:rPr>
              <a:t>a theory called behaviorism, which holds that behavior is not instinctive but learned. Thus people everywhere are equally human, differing only in their cultural patterns. In short, Watson rooted human behavior not in nature but in nurture</a:t>
            </a:r>
            <a:r>
              <a:rPr lang="en-US" sz="1500" dirty="0" smtClean="0">
                <a:solidFill>
                  <a:schemeClr val="bg2"/>
                </a:solidFill>
              </a:rPr>
              <a:t>.</a:t>
            </a:r>
          </a:p>
          <a:p>
            <a:r>
              <a:rPr lang="en-US" sz="1500" b="1" i="1" dirty="0">
                <a:solidFill>
                  <a:schemeClr val="bg2"/>
                </a:solidFill>
              </a:rPr>
              <a:t>Without denying the importance of nature, then, we can </a:t>
            </a:r>
            <a:r>
              <a:rPr lang="en-US" sz="1500" b="1" i="1" dirty="0" smtClean="0">
                <a:solidFill>
                  <a:schemeClr val="bg2"/>
                </a:solidFill>
              </a:rPr>
              <a:t>correctly </a:t>
            </a:r>
            <a:r>
              <a:rPr lang="en-US" sz="1500" b="1" i="1" dirty="0">
                <a:solidFill>
                  <a:schemeClr val="bg2"/>
                </a:solidFill>
              </a:rPr>
              <a:t>say that nurture matters more in shaping human behavior. More precisely, nurture is our nature</a:t>
            </a:r>
          </a:p>
        </p:txBody>
      </p:sp>
    </p:spTree>
    <p:extLst>
      <p:ext uri="{BB962C8B-B14F-4D97-AF65-F5344CB8AC3E}">
        <p14:creationId xmlns:p14="http://schemas.microsoft.com/office/powerpoint/2010/main" val="2813838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41867"/>
            <a:ext cx="7770533" cy="609600"/>
          </a:xfrm>
        </p:spPr>
        <p:txBody>
          <a:bodyPr/>
          <a:lstStyle/>
          <a:p>
            <a:r>
              <a:rPr lang="" dirty="0" smtClean="0"/>
              <a:t>UNDERSTANDING SOCIALIZATION</a:t>
            </a:r>
            <a:endParaRPr lang="" dirty="0"/>
          </a:p>
        </p:txBody>
      </p:sp>
      <p:sp>
        <p:nvSpPr>
          <p:cNvPr id="3" name="Text Placeholder 2"/>
          <p:cNvSpPr>
            <a:spLocks noGrp="1"/>
          </p:cNvSpPr>
          <p:nvPr>
            <p:ph type="body" idx="1"/>
          </p:nvPr>
        </p:nvSpPr>
        <p:spPr>
          <a:xfrm>
            <a:off x="597400" y="1458930"/>
            <a:ext cx="7894358" cy="3462390"/>
          </a:xfrm>
        </p:spPr>
        <p:txBody>
          <a:bodyPr/>
          <a:lstStyle/>
          <a:p>
            <a:pPr marL="146050" indent="0">
              <a:buNone/>
            </a:pPr>
            <a:r>
              <a:rPr lang="en-US" sz="1500" dirty="0">
                <a:solidFill>
                  <a:schemeClr val="bg2"/>
                </a:solidFill>
              </a:rPr>
              <a:t>Socialization is a complex, lifelong process. The following discussions highlight the work of six </a:t>
            </a:r>
            <a:r>
              <a:rPr lang="en-US" sz="1500" dirty="0" smtClean="0">
                <a:solidFill>
                  <a:schemeClr val="bg2"/>
                </a:solidFill>
              </a:rPr>
              <a:t>researchers:-</a:t>
            </a:r>
          </a:p>
          <a:p>
            <a:pPr marL="146050" indent="0">
              <a:buNone/>
            </a:pPr>
            <a:endParaRPr lang="en-US" sz="1500" dirty="0" smtClean="0">
              <a:solidFill>
                <a:schemeClr val="bg2"/>
              </a:solidFill>
            </a:endParaRPr>
          </a:p>
          <a:p>
            <a:pPr marL="488950" indent="-342900">
              <a:buFont typeface="+mj-lt"/>
              <a:buAutoNum type="arabicPeriod"/>
            </a:pPr>
            <a:r>
              <a:rPr lang="en-US" sz="1500" b="1" dirty="0" smtClean="0">
                <a:solidFill>
                  <a:schemeClr val="bg2"/>
                </a:solidFill>
              </a:rPr>
              <a:t>Sigmund </a:t>
            </a:r>
            <a:r>
              <a:rPr lang="en-US" sz="1500" b="1" dirty="0">
                <a:solidFill>
                  <a:schemeClr val="bg2"/>
                </a:solidFill>
              </a:rPr>
              <a:t>Freud</a:t>
            </a:r>
            <a:r>
              <a:rPr lang="en-US" sz="1500" dirty="0">
                <a:solidFill>
                  <a:schemeClr val="bg2"/>
                </a:solidFill>
              </a:rPr>
              <a:t>, </a:t>
            </a:r>
            <a:endParaRPr lang="en-US" sz="1500" dirty="0" smtClean="0">
              <a:solidFill>
                <a:schemeClr val="bg2"/>
              </a:solidFill>
            </a:endParaRPr>
          </a:p>
          <a:p>
            <a:pPr marL="488950" indent="-342900">
              <a:buFont typeface="+mj-lt"/>
              <a:buAutoNum type="arabicPeriod"/>
            </a:pPr>
            <a:r>
              <a:rPr lang="en-US" sz="1500" dirty="0" smtClean="0">
                <a:solidFill>
                  <a:schemeClr val="bg2"/>
                </a:solidFill>
              </a:rPr>
              <a:t>Jean </a:t>
            </a:r>
            <a:r>
              <a:rPr lang="en-US" sz="1500" dirty="0">
                <a:solidFill>
                  <a:schemeClr val="bg2"/>
                </a:solidFill>
              </a:rPr>
              <a:t>Piaget, </a:t>
            </a:r>
            <a:endParaRPr lang="en-US" sz="1500" dirty="0" smtClean="0">
              <a:solidFill>
                <a:schemeClr val="bg2"/>
              </a:solidFill>
            </a:endParaRPr>
          </a:p>
          <a:p>
            <a:pPr marL="488950" indent="-342900">
              <a:buFont typeface="+mj-lt"/>
              <a:buAutoNum type="arabicPeriod"/>
            </a:pPr>
            <a:r>
              <a:rPr lang="en-US" sz="1500" dirty="0" smtClean="0">
                <a:solidFill>
                  <a:schemeClr val="bg2"/>
                </a:solidFill>
              </a:rPr>
              <a:t>Lawrence </a:t>
            </a:r>
            <a:r>
              <a:rPr lang="en-US" sz="1500" dirty="0">
                <a:solidFill>
                  <a:schemeClr val="bg2"/>
                </a:solidFill>
              </a:rPr>
              <a:t>Kohlberg, </a:t>
            </a:r>
            <a:endParaRPr lang="en-US" sz="1500" dirty="0" smtClean="0">
              <a:solidFill>
                <a:schemeClr val="bg2"/>
              </a:solidFill>
            </a:endParaRPr>
          </a:p>
          <a:p>
            <a:pPr marL="488950" indent="-342900">
              <a:buFont typeface="+mj-lt"/>
              <a:buAutoNum type="arabicPeriod"/>
            </a:pPr>
            <a:r>
              <a:rPr lang="en-US" sz="1500" dirty="0" smtClean="0">
                <a:solidFill>
                  <a:schemeClr val="bg2"/>
                </a:solidFill>
              </a:rPr>
              <a:t>Carol </a:t>
            </a:r>
            <a:r>
              <a:rPr lang="en-US" sz="1500" dirty="0">
                <a:solidFill>
                  <a:schemeClr val="bg2"/>
                </a:solidFill>
              </a:rPr>
              <a:t>Gilligan, </a:t>
            </a:r>
            <a:endParaRPr lang="en-US" sz="1500" dirty="0" smtClean="0">
              <a:solidFill>
                <a:schemeClr val="bg2"/>
              </a:solidFill>
            </a:endParaRPr>
          </a:p>
          <a:p>
            <a:pPr marL="488950" indent="-342900">
              <a:buFont typeface="+mj-lt"/>
              <a:buAutoNum type="arabicPeriod"/>
            </a:pPr>
            <a:r>
              <a:rPr lang="en-US" sz="1500" b="1" dirty="0" smtClean="0">
                <a:solidFill>
                  <a:schemeClr val="bg2"/>
                </a:solidFill>
              </a:rPr>
              <a:t>George </a:t>
            </a:r>
            <a:r>
              <a:rPr lang="en-US" sz="1500" b="1" dirty="0">
                <a:solidFill>
                  <a:schemeClr val="bg2"/>
                </a:solidFill>
              </a:rPr>
              <a:t>Herbert Mead</a:t>
            </a:r>
            <a:r>
              <a:rPr lang="en-US" sz="1500" dirty="0">
                <a:solidFill>
                  <a:schemeClr val="bg2"/>
                </a:solidFill>
              </a:rPr>
              <a:t>, </a:t>
            </a:r>
            <a:endParaRPr lang="en-US" sz="1500" dirty="0" smtClean="0">
              <a:solidFill>
                <a:schemeClr val="bg2"/>
              </a:solidFill>
            </a:endParaRPr>
          </a:p>
          <a:p>
            <a:pPr marL="488950" indent="-342900">
              <a:buFont typeface="+mj-lt"/>
              <a:buAutoNum type="arabicPeriod"/>
            </a:pPr>
            <a:r>
              <a:rPr lang="en-US" sz="1500" b="1" dirty="0" smtClean="0">
                <a:solidFill>
                  <a:schemeClr val="bg2"/>
                </a:solidFill>
              </a:rPr>
              <a:t>Charles Horton Cooley </a:t>
            </a:r>
            <a:r>
              <a:rPr lang="en-US" sz="1500" dirty="0" smtClean="0">
                <a:solidFill>
                  <a:schemeClr val="bg2"/>
                </a:solidFill>
              </a:rPr>
              <a:t>and </a:t>
            </a:r>
            <a:endParaRPr lang="en-US" sz="1500" dirty="0" smtClean="0">
              <a:solidFill>
                <a:schemeClr val="bg2"/>
              </a:solidFill>
            </a:endParaRPr>
          </a:p>
          <a:p>
            <a:pPr marL="488950" indent="-342900">
              <a:buFont typeface="+mj-lt"/>
              <a:buAutoNum type="arabicPeriod"/>
            </a:pPr>
            <a:r>
              <a:rPr lang="en-US" sz="1500" b="1" dirty="0" smtClean="0">
                <a:solidFill>
                  <a:schemeClr val="bg2"/>
                </a:solidFill>
              </a:rPr>
              <a:t>Erik </a:t>
            </a:r>
            <a:r>
              <a:rPr lang="en-US" sz="1500" b="1" dirty="0">
                <a:solidFill>
                  <a:schemeClr val="bg2"/>
                </a:solidFill>
              </a:rPr>
              <a:t>H. </a:t>
            </a:r>
            <a:r>
              <a:rPr lang="en-US" sz="1500" b="1" dirty="0" smtClean="0">
                <a:solidFill>
                  <a:schemeClr val="bg2"/>
                </a:solidFill>
              </a:rPr>
              <a:t>Erikson</a:t>
            </a:r>
          </a:p>
          <a:p>
            <a:pPr marL="146050" indent="0">
              <a:buNone/>
            </a:pPr>
            <a:endParaRPr lang="en-US" sz="1500" dirty="0">
              <a:solidFill>
                <a:schemeClr val="bg2"/>
              </a:solidFill>
            </a:endParaRPr>
          </a:p>
          <a:p>
            <a:pPr marL="146050" indent="0">
              <a:buNone/>
            </a:pPr>
            <a:r>
              <a:rPr lang="en-US" sz="1500" dirty="0" smtClean="0">
                <a:solidFill>
                  <a:schemeClr val="bg2"/>
                </a:solidFill>
              </a:rPr>
              <a:t>who </a:t>
            </a:r>
            <a:r>
              <a:rPr lang="en-US" sz="1500" dirty="0">
                <a:solidFill>
                  <a:schemeClr val="bg2"/>
                </a:solidFill>
              </a:rPr>
              <a:t>have made lasting contributions to our </a:t>
            </a:r>
            <a:r>
              <a:rPr lang="en-US" sz="1500" dirty="0" smtClean="0">
                <a:solidFill>
                  <a:schemeClr val="bg2"/>
                </a:solidFill>
              </a:rPr>
              <a:t>understanding </a:t>
            </a:r>
            <a:r>
              <a:rPr lang="en-US" sz="1500" dirty="0">
                <a:solidFill>
                  <a:schemeClr val="bg2"/>
                </a:solidFill>
              </a:rPr>
              <a:t>of human development. </a:t>
            </a:r>
            <a:endParaRPr lang="en-US" sz="1500" dirty="0" smtClean="0">
              <a:solidFill>
                <a:schemeClr val="bg2"/>
              </a:solidFill>
            </a:endParaRPr>
          </a:p>
          <a:p>
            <a:pPr marL="146050" indent="0">
              <a:buNone/>
            </a:pPr>
            <a:endParaRPr lang="" sz="1500" dirty="0">
              <a:solidFill>
                <a:schemeClr val="bg2"/>
              </a:solidFill>
            </a:endParaRPr>
          </a:p>
        </p:txBody>
      </p:sp>
    </p:spTree>
    <p:extLst>
      <p:ext uri="{BB962C8B-B14F-4D97-AF65-F5344CB8AC3E}">
        <p14:creationId xmlns:p14="http://schemas.microsoft.com/office/powerpoint/2010/main" val="3321977066"/>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882</TotalTime>
  <Words>2013</Words>
  <Application>Microsoft Office PowerPoint</Application>
  <PresentationFormat>On-screen Show (16:9)</PresentationFormat>
  <Paragraphs>89</Paragraphs>
  <Slides>20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Raleway</vt:lpstr>
      <vt:lpstr>Arial</vt:lpstr>
      <vt:lpstr>Lato</vt:lpstr>
      <vt:lpstr>Wingdings</vt:lpstr>
      <vt:lpstr>Streamline</vt:lpstr>
      <vt:lpstr>Sociology  Course Code (SS 2005)</vt:lpstr>
      <vt:lpstr>SOCIALIZATION</vt:lpstr>
      <vt:lpstr>PowerPoint Presentation</vt:lpstr>
      <vt:lpstr>PowerPoint Presentation</vt:lpstr>
      <vt:lpstr>PowerPoint Presentation</vt:lpstr>
      <vt:lpstr>Types of Socialization</vt:lpstr>
      <vt:lpstr>PowerPoint Presentation</vt:lpstr>
      <vt:lpstr>Human Development: Nature and Nurture</vt:lpstr>
      <vt:lpstr>UNDERSTANDING SOCIALIZATION</vt:lpstr>
      <vt:lpstr>1. SIGMUND FREUD’S: MODEL OF PERSONALITY</vt:lpstr>
      <vt:lpstr>2. JEAN PIAGET’S: STAGES OF DEVELOPMENT</vt:lpstr>
      <vt:lpstr>3. Kohlberg’s: Theory of Moral Development</vt:lpstr>
      <vt:lpstr>4. Carol Gilligan’s: Theory of Gender and Moral Development</vt:lpstr>
      <vt:lpstr>5. George Herbert Mead’s: Theory of the Social Self</vt:lpstr>
      <vt:lpstr>5(a). Parts of the Self: The I and the Me</vt:lpstr>
      <vt:lpstr>PowerPoint Presentation</vt:lpstr>
      <vt:lpstr>6. C.H. Cooley: The Looking-Glass Self</vt:lpstr>
      <vt:lpstr>PowerPoint Presentation</vt:lpstr>
      <vt:lpstr>7. Erik H. Erikson’s: Eight Stages of Development (cont…)</vt:lpstr>
      <vt:lpstr>Q&amp;A Session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Sociology  Course Code (SS 2005)</dc:title>
  <dc:creator>Zeeshan</dc:creator>
  <cp:lastModifiedBy>Zeeshan</cp:lastModifiedBy>
  <cp:revision>149</cp:revision>
  <dcterms:modified xsi:type="dcterms:W3CDTF">2024-02-29T17:28:44Z</dcterms:modified>
</cp:coreProperties>
</file>